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1" r:id="rId2"/>
    <p:sldId id="264" r:id="rId3"/>
    <p:sldId id="300" r:id="rId4"/>
    <p:sldId id="301" r:id="rId5"/>
    <p:sldId id="303" r:id="rId6"/>
    <p:sldId id="302" r:id="rId7"/>
    <p:sldId id="304" r:id="rId8"/>
    <p:sldId id="305" r:id="rId9"/>
    <p:sldId id="307" r:id="rId10"/>
    <p:sldId id="306" r:id="rId11"/>
    <p:sldId id="308" r:id="rId12"/>
    <p:sldId id="295" r:id="rId13"/>
    <p:sldId id="266" r:id="rId14"/>
    <p:sldId id="296" r:id="rId15"/>
    <p:sldId id="297" r:id="rId16"/>
    <p:sldId id="298" r:id="rId17"/>
    <p:sldId id="29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9A8"/>
    <a:srgbClr val="F77CB4"/>
    <a:srgbClr val="F49BBC"/>
    <a:srgbClr val="C3E2FD"/>
    <a:srgbClr val="85C5FB"/>
    <a:srgbClr val="F3BBC9"/>
    <a:srgbClr val="0E3663"/>
    <a:srgbClr val="FFEFF7"/>
    <a:srgbClr val="568EC2"/>
    <a:srgbClr val="00489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4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1536" y="1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41644931102362"/>
          <c:y val="9.34336802759793E-2"/>
          <c:w val="0.53229601377952751"/>
          <c:h val="0.798443971552413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전세구분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756-DC40-946E-18E9DF21A78B}"/>
              </c:ext>
            </c:extLst>
          </c:dPt>
          <c:dPt>
            <c:idx val="1"/>
            <c:bubble3D val="0"/>
            <c:explosion val="3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756-DC40-946E-18E9DF21A7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756-DC40-946E-18E9DF21A7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756-DC40-946E-18E9DF21A7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D756-DC40-946E-18E9DF21A78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756-DC40-946E-18E9DF21A78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756-DC40-946E-18E9DF21A78B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78A2833-D238-4149-A133-C68694C17B48}" type="CATEGORYNAME">
                      <a:rPr lang="ko-KR" altLang="en-US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pPr>
                        <a:defRPr/>
                      </a:pPr>
                      <a:t>[범주 이름]</a:t>
                    </a:fld>
                    <a:r>
                      <a:rPr lang="ko-KR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
</a:t>
                    </a:r>
                    <a:fld id="{32E1A1AC-37CA-F642-8742-918BB7D55D80}" type="PERCENTAGE">
                      <a:rPr lang="en-US" altLang="ko-KR" baseline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pPr>
                        <a:defRPr/>
                      </a:pPr>
                      <a:t>[백분율]</a:t>
                    </a:fld>
                    <a:endParaRPr lang="ko-KR" altLang="en-US" baseline="0" dirty="0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756-DC40-946E-18E9DF21A78B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단독다가구</c:v>
                </c:pt>
                <c:pt idx="1">
                  <c:v>아파트</c:v>
                </c:pt>
                <c:pt idx="2">
                  <c:v>연립다세대</c:v>
                </c:pt>
                <c:pt idx="3">
                  <c:v>오피스텔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9472</c:v>
                </c:pt>
                <c:pt idx="1">
                  <c:v>53963</c:v>
                </c:pt>
                <c:pt idx="2">
                  <c:v>15781</c:v>
                </c:pt>
                <c:pt idx="3">
                  <c:v>8145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56-DC40-946E-18E9DF21A78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EEF86E9-D5E2-6F21-AC63-AD220B6FD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73E948-EFAE-FC2B-BF09-A26784A1DC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C0F0E-9421-E04D-9063-FDCAC4B8C143}" type="datetimeFigureOut">
              <a:rPr kumimoji="1" lang="ko-Kore-KR" altLang="en-US" smtClean="0"/>
              <a:t>2023. 8. 18.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2AAFEF-27E5-1B20-901B-B05DF9655E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906FD1-2DE9-FB0A-06D3-815C409C93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96FF4-4020-E047-8831-4F34D42BA1B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8469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B86E8-A6DE-7C46-901D-63151FFF38DD}" type="datetimeFigureOut">
              <a:rPr kumimoji="1" lang="ko-Kore-KR" altLang="en-US" smtClean="0"/>
              <a:t>2023. 8. 18.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03186-D8CF-AD43-9B5D-074A692F35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320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6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96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3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1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1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6819C-650A-EFCE-BEA3-AF4060EB9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7DF2A-101A-AE16-5D3F-AA6A8CAB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D3713-6387-8DC7-9918-FE73DC7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00F2-CECE-85E4-1EA9-1758D3C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9F2BA-C923-D3E8-975A-A2531EF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777DC-54B1-4179-DDE9-888915C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4883A-8E41-A5AE-7C0A-D52EC694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B970-6D78-346A-8039-35F4CA7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D476-0830-00DE-7D5F-25EA5F1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A4A9C-C350-8E5D-66C7-DBE9EF8E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B4FCB-69EA-B7C8-7466-8783B700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0680-8AA9-EE29-11EB-0CD70EB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167537-4B10-B0A2-78D5-F70DA3A3C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2A3A9-F072-8B03-656A-1FC68776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0510C-0781-BFB1-AB2C-9F5AB9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E7275-0C36-7270-66F8-81C39F2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5969E-F4C0-1EB0-36A9-4415E3EB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5259-B2ED-6504-CD1B-97DF3F6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8292C-E780-865A-717B-4E8B04A6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6C08-F733-3022-A8F1-EBA569D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97A-5B57-B21A-B02D-B503BE69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3EB8-5390-C6A1-6859-418E5FD8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6CC03-A66F-9D17-066A-CC7F16ED6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7F0C1-611D-4089-6C0A-42EE449C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BB95-714B-0AEC-79AB-1396C5BF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2E0A7-AFE7-75A8-E723-CF34D104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A78B-B04B-2509-52C6-E55BD53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94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11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8CEDC-9995-65AE-5350-EE1F00E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64829-9F1A-4442-FF43-7DC20733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6050-7038-D090-5C7A-081EF2F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99E56-C714-B7B0-C654-F82FB67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71526-CF8B-F29F-5C80-656ABDC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1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B7D8-2FFF-93C7-E7B5-ACCC374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078D8-AEF1-7850-604F-2813AF0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EDA4-6CF5-5C7D-A6DB-1FB8A035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9CC0-0D02-BB42-60B9-DAD1148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B9BA6-38BF-1B26-3F31-C5BA34EF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7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B2DD1-C76F-011D-64E2-07CA1AC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A12F0-A5DE-0C5D-A869-1B50C67B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4B535-F98B-D243-577E-0C996D13E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4AC1-6AF3-AD8D-08DF-96A87D5E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C771-758D-2B61-8A02-802524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6557-738F-2397-6DE2-78DFF083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6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35DFA-4E34-35DA-DDCD-7C0746D8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40CF-5BE2-0DF7-A965-5A0ED956E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96E6-9DD2-078F-AC5C-C2D770BC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9C0B7-4D2F-FED3-9153-5D31CC14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61754-8BDD-A801-D6B0-749FA399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96027-A160-5681-E60C-ED2028DF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B2191-36F2-D595-2534-0C00DFF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74F5A-14FA-02EC-6102-9B53291D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9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57CA6-4F6E-4DB7-CC1B-D8A79CA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D7841-7778-A7CF-A95D-69324F5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3A0E1-EF16-371C-10F6-FF1D1851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3A9D5-F0BA-BEEF-9DBA-2F59A163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2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082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3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4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3F7C9-981C-F52A-F317-6C368E21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BEFE2-BD3D-9B94-76B6-F8F611139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3AF7-99F5-2D50-5871-2374CCA4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CE89C-D214-45BF-838A-2A191236AD0F}" type="datetimeFigureOut">
              <a:rPr lang="ko-KR" altLang="en-US" smtClean="0"/>
              <a:t>2023. 8. 18.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6622-6CF8-623A-561F-B80C88E1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B0274-E7CC-BE37-B07C-9D50E38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/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s://gamma.app/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hyperlink" Target="https://gamma.app/" TargetMode="Externa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hyperlink" Target="https://gamma.app/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37.png"/><Relationship Id="rId4" Type="http://schemas.openxmlformats.org/officeDocument/2006/relationships/image" Target="../media/image61.png"/><Relationship Id="rId9" Type="http://schemas.openxmlformats.org/officeDocument/2006/relationships/hyperlink" Target="https://gamma.app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70E7D8-CF00-69D8-B0EA-8F78F569F3CF}"/>
              </a:ext>
            </a:extLst>
          </p:cNvPr>
          <p:cNvSpPr txBox="1"/>
          <p:nvPr/>
        </p:nvSpPr>
        <p:spPr>
          <a:xfrm>
            <a:off x="346199" y="345688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고기사조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C10E4-FA2C-56FB-CA09-DF57C6C6B21F}"/>
              </a:ext>
            </a:extLst>
          </p:cNvPr>
          <p:cNvSpPr txBox="1"/>
          <p:nvPr/>
        </p:nvSpPr>
        <p:spPr>
          <a:xfrm>
            <a:off x="346199" y="2705724"/>
            <a:ext cx="89930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4400" b="1" kern="0" spc="-131" dirty="0" err="1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강남구에서</a:t>
            </a:r>
            <a:r>
              <a:rPr lang="en-US" altLang="ko-Kore-KR" sz="4400" b="1" kern="0" spc="-131" dirty="0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4400" b="1" kern="0" spc="-131" dirty="0" err="1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거래된</a:t>
            </a:r>
            <a:r>
              <a:rPr lang="en-US" altLang="ko-Kore-KR" sz="4400" b="1" kern="0" spc="-131" dirty="0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4400" b="1" kern="0" spc="-131" dirty="0" err="1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전세데이터를</a:t>
            </a:r>
            <a:r>
              <a:rPr lang="en-US" altLang="ko-Kore-KR" sz="4400" b="1" kern="0" spc="-131" dirty="0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4400" b="1" kern="0" spc="-131" dirty="0" err="1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활용하여</a:t>
            </a:r>
            <a:endParaRPr lang="en-US" altLang="ko-Kore-KR" sz="4400" b="1" kern="0" spc="-131" dirty="0">
              <a:solidFill>
                <a:srgbClr val="FFFFFF"/>
              </a:solidFill>
              <a:effectLst>
                <a:outerShdw blurRad="21048" dist="68014" dir="3180000" algn="t" rotWithShape="0">
                  <a:srgbClr val="2A5381"/>
                </a:outerShdw>
              </a:effectLs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ore-KR" sz="4400" b="1" kern="0" spc="-131" dirty="0" err="1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전세가</a:t>
            </a:r>
            <a:r>
              <a:rPr lang="ko-KR" altLang="en-US" sz="4400" b="1" kern="0" spc="-131" dirty="0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4400" b="1" kern="0" spc="-131" dirty="0" err="1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가격</a:t>
            </a:r>
            <a:r>
              <a:rPr lang="en-US" altLang="ko-Kore-KR" sz="4400" b="1" kern="0" spc="-131" dirty="0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4400" b="1" kern="0" spc="-131" dirty="0" err="1">
                <a:solidFill>
                  <a:srgbClr val="FFFFFF"/>
                </a:solidFill>
                <a:effectLst>
                  <a:outerShdw blurRad="21048" dist="68014" dir="3180000" algn="t" rotWithShape="0">
                    <a:srgbClr val="2A5381"/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</a:t>
            </a:r>
            <a:endParaRPr lang="en-US" altLang="ko-Kore-KR" sz="4400" b="1" dirty="0">
              <a:solidFill>
                <a:srgbClr val="FFFFFF"/>
              </a:solidFill>
              <a:effectLst>
                <a:outerShdw blurRad="21048" dist="68014" dir="3180000" algn="t" rotWithShape="0">
                  <a:srgbClr val="2A5381"/>
                </a:outerShdw>
              </a:effectLs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470452-7B2D-B82C-08CB-66284C3B9A1A}"/>
              </a:ext>
            </a:extLst>
          </p:cNvPr>
          <p:cNvSpPr/>
          <p:nvPr/>
        </p:nvSpPr>
        <p:spPr>
          <a:xfrm>
            <a:off x="10446834" y="1369277"/>
            <a:ext cx="4119445" cy="41194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C7BE1-81E2-91B0-420D-36F52A86B743}"/>
              </a:ext>
            </a:extLst>
          </p:cNvPr>
          <p:cNvSpPr txBox="1"/>
          <p:nvPr/>
        </p:nvSpPr>
        <p:spPr>
          <a:xfrm>
            <a:off x="346199" y="4152274"/>
            <a:ext cx="230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kern="0" spc="-105" dirty="0">
                <a:solidFill>
                  <a:schemeClr val="accent2">
                    <a:lumMod val="20000"/>
                    <a:lumOff val="8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</a:t>
            </a:r>
            <a:r>
              <a:rPr lang="ko-KR" altLang="en-US" sz="2000" b="1" kern="0" spc="-105" dirty="0">
                <a:solidFill>
                  <a:schemeClr val="accent2">
                    <a:lumMod val="20000"/>
                    <a:lumOff val="8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105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공시적</a:t>
            </a:r>
            <a:r>
              <a:rPr lang="en-US" altLang="ko-Kore-KR" sz="2000" b="1" kern="0" spc="-105" dirty="0">
                <a:solidFill>
                  <a:schemeClr val="accent2">
                    <a:lumMod val="20000"/>
                    <a:lumOff val="8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105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변수</a:t>
            </a:r>
            <a:r>
              <a:rPr lang="en-US" altLang="ko-Kore-KR" sz="2000" b="1" kern="0" spc="-105" dirty="0">
                <a:solidFill>
                  <a:schemeClr val="accent2">
                    <a:lumMod val="20000"/>
                    <a:lumOff val="8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105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고려</a:t>
            </a:r>
            <a:r>
              <a:rPr lang="ko-Kore-KR" altLang="en-US" sz="2000" b="1" kern="0" spc="-105" dirty="0">
                <a:solidFill>
                  <a:schemeClr val="accent2">
                    <a:lumMod val="20000"/>
                    <a:lumOff val="8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하기</a:t>
            </a:r>
            <a:endParaRPr lang="en-US" altLang="ko-Kore-KR" sz="2000" b="1" dirty="0">
              <a:solidFill>
                <a:schemeClr val="accent2">
                  <a:lumMod val="20000"/>
                  <a:lumOff val="8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3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D9F40D61-06C1-61FF-B41C-6C9894413289}"/>
              </a:ext>
            </a:extLst>
          </p:cNvPr>
          <p:cNvSpPr/>
          <p:nvPr/>
        </p:nvSpPr>
        <p:spPr>
          <a:xfrm>
            <a:off x="-1" y="382735"/>
            <a:ext cx="6496085" cy="69721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165655-5694-7DE9-C05F-DF45102EF0D1}"/>
              </a:ext>
            </a:extLst>
          </p:cNvPr>
          <p:cNvSpPr txBox="1"/>
          <p:nvPr/>
        </p:nvSpPr>
        <p:spPr>
          <a:xfrm>
            <a:off x="696099" y="438956"/>
            <a:ext cx="5799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3-2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ore-KR" sz="3200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Feature Analysis &amp; EDA</a:t>
            </a:r>
            <a:endParaRPr lang="en" altLang="ko-Kore-KR" sz="3200" b="1" dirty="0">
              <a:solidFill>
                <a:schemeClr val="bg1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F577301-37F2-4F98-661E-FDA9244C786E}"/>
              </a:ext>
            </a:extLst>
          </p:cNvPr>
          <p:cNvSpPr txBox="1"/>
          <p:nvPr/>
        </p:nvSpPr>
        <p:spPr>
          <a:xfrm>
            <a:off x="763900" y="1200499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sz="2400" b="1" dirty="0">
                <a:solidFill>
                  <a:srgbClr val="F959A8"/>
                </a:solidFill>
                <a:effectLst/>
                <a:latin typeface="+mj-ea"/>
                <a:ea typeface="+mj-ea"/>
                <a:cs typeface="Pretendard ExtraBold" panose="02000503000000020004" pitchFamily="2" charset="-127"/>
              </a:rPr>
              <a:t>I </a:t>
            </a:r>
            <a:r>
              <a:rPr lang="en-US" altLang="ko-KR" sz="2400" b="1" dirty="0">
                <a:solidFill>
                  <a:srgbClr val="F959A8"/>
                </a:solidFill>
                <a:effectLst/>
                <a:latin typeface="+mj-ea"/>
                <a:ea typeface="+mj-ea"/>
                <a:cs typeface="Pretendard ExtraBold" panose="02000503000000020004" pitchFamily="2" charset="-127"/>
              </a:rPr>
              <a:t>.</a:t>
            </a:r>
            <a:r>
              <a:rPr lang="ko-KR" altLang="en-US" sz="2400" b="1" dirty="0">
                <a:solidFill>
                  <a:srgbClr val="F959A8"/>
                </a:solidFill>
                <a:effectLst/>
                <a:latin typeface="+mj-ea"/>
                <a:ea typeface="+mj-ea"/>
                <a:cs typeface="Pretendard ExtraBold" panose="02000503000000020004" pitchFamily="2" charset="-127"/>
              </a:rPr>
              <a:t> </a:t>
            </a:r>
            <a:r>
              <a:rPr kumimoji="1" lang="en-US" altLang="ko-Kore-KR" sz="2400" dirty="0">
                <a:solidFill>
                  <a:srgbClr val="F959A8"/>
                </a:solidFill>
                <a:latin typeface="+mj-ea"/>
                <a:ea typeface="+mj-ea"/>
                <a:cs typeface="Pretendard Medium" panose="02000503000000020004" pitchFamily="2" charset="-127"/>
              </a:rPr>
              <a:t>Train </a:t>
            </a:r>
            <a:r>
              <a:rPr kumimoji="1" lang="ko-KR" altLang="en-US" sz="2400" dirty="0">
                <a:solidFill>
                  <a:srgbClr val="F959A8"/>
                </a:solidFill>
                <a:latin typeface="+mj-ea"/>
                <a:ea typeface="+mj-ea"/>
                <a:cs typeface="Pretendard Medium" panose="02000503000000020004" pitchFamily="2" charset="-127"/>
              </a:rPr>
              <a:t>데이터 </a:t>
            </a:r>
            <a:r>
              <a:rPr kumimoji="1" lang="en-US" altLang="ko-KR" sz="2400" dirty="0">
                <a:solidFill>
                  <a:srgbClr val="F959A8"/>
                </a:solidFill>
                <a:latin typeface="+mj-ea"/>
                <a:ea typeface="+mj-ea"/>
                <a:cs typeface="Pretendard Medium" panose="02000503000000020004" pitchFamily="2" charset="-127"/>
              </a:rPr>
              <a:t>info</a:t>
            </a:r>
          </a:p>
        </p:txBody>
      </p:sp>
      <p:sp>
        <p:nvSpPr>
          <p:cNvPr id="77" name="Google Shape;268;p19">
            <a:extLst>
              <a:ext uri="{FF2B5EF4-FFF2-40B4-BE49-F238E27FC236}">
                <a16:creationId xmlns:a16="http://schemas.microsoft.com/office/drawing/2014/main" id="{0664D825-670C-8AF4-4553-C69AFA6155D0}"/>
              </a:ext>
            </a:extLst>
          </p:cNvPr>
          <p:cNvSpPr txBox="1">
            <a:spLocks/>
          </p:cNvSpPr>
          <p:nvPr/>
        </p:nvSpPr>
        <p:spPr>
          <a:xfrm>
            <a:off x="763901" y="1566011"/>
            <a:ext cx="11203553" cy="609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800" dirty="0">
                <a:solidFill>
                  <a:srgbClr val="F77CB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print</a:t>
            </a:r>
            <a:r>
              <a:rPr lang="en" sz="18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("Train Dataset has ",</a:t>
            </a:r>
            <a:r>
              <a:rPr lang="en" sz="180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df_train.shape</a:t>
            </a:r>
            <a:r>
              <a:rPr lang="en" sz="18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[0],"Records/Rows and ",</a:t>
            </a:r>
            <a:r>
              <a:rPr lang="en" sz="180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df_train.shape</a:t>
            </a:r>
            <a:r>
              <a:rPr lang="en" sz="18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[1],"attributes/columns.")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800" dirty="0">
                <a:solidFill>
                  <a:srgbClr val="F77CB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print</a:t>
            </a:r>
            <a:r>
              <a:rPr lang="en" sz="18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("Test Dataset has ",</a:t>
            </a:r>
            <a:r>
              <a:rPr lang="en" sz="180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df_test.shape</a:t>
            </a:r>
            <a:r>
              <a:rPr lang="en" sz="18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[0],"Records/Rows and ",</a:t>
            </a:r>
            <a:r>
              <a:rPr lang="en" sz="180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df_test.shape</a:t>
            </a:r>
            <a:r>
              <a:rPr lang="en" sz="18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[1],"attributes/columns.")</a:t>
            </a:r>
          </a:p>
        </p:txBody>
      </p:sp>
      <p:cxnSp>
        <p:nvCxnSpPr>
          <p:cNvPr id="78" name="Google Shape;271;p19">
            <a:extLst>
              <a:ext uri="{FF2B5EF4-FFF2-40B4-BE49-F238E27FC236}">
                <a16:creationId xmlns:a16="http://schemas.microsoft.com/office/drawing/2014/main" id="{4346D486-D50D-DC10-9E53-EC5112A72849}"/>
              </a:ext>
            </a:extLst>
          </p:cNvPr>
          <p:cNvCxnSpPr>
            <a:cxnSpLocks/>
          </p:cNvCxnSpPr>
          <p:nvPr/>
        </p:nvCxnSpPr>
        <p:spPr>
          <a:xfrm>
            <a:off x="763900" y="1297297"/>
            <a:ext cx="0" cy="811524"/>
          </a:xfrm>
          <a:prstGeom prst="straightConnector1">
            <a:avLst/>
          </a:prstGeom>
          <a:noFill/>
          <a:ln w="9525" cap="flat" cmpd="sng">
            <a:solidFill>
              <a:srgbClr val="568EC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B5362B72-257E-DFF6-049B-01116B7746AB}"/>
              </a:ext>
            </a:extLst>
          </p:cNvPr>
          <p:cNvGrpSpPr/>
          <p:nvPr/>
        </p:nvGrpSpPr>
        <p:grpSpPr>
          <a:xfrm>
            <a:off x="335399" y="1408498"/>
            <a:ext cx="704767" cy="774704"/>
            <a:chOff x="224546" y="1293282"/>
            <a:chExt cx="704767" cy="774704"/>
          </a:xfrm>
        </p:grpSpPr>
        <p:sp>
          <p:nvSpPr>
            <p:cNvPr id="80" name="Google Shape;14;p2">
              <a:extLst>
                <a:ext uri="{FF2B5EF4-FFF2-40B4-BE49-F238E27FC236}">
                  <a16:creationId xmlns:a16="http://schemas.microsoft.com/office/drawing/2014/main" id="{B4C7A5E8-C6C8-F4BC-C964-A4C2457D2268}"/>
                </a:ext>
              </a:extLst>
            </p:cNvPr>
            <p:cNvSpPr txBox="1"/>
            <p:nvPr/>
          </p:nvSpPr>
          <p:spPr>
            <a:xfrm>
              <a:off x="224546" y="1293282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1" name="Google Shape;15;p2">
              <a:extLst>
                <a:ext uri="{FF2B5EF4-FFF2-40B4-BE49-F238E27FC236}">
                  <a16:creationId xmlns:a16="http://schemas.microsoft.com/office/drawing/2014/main" id="{3D0F2172-E9C4-8669-6572-33EDD19FFA3E}"/>
                </a:ext>
              </a:extLst>
            </p:cNvPr>
            <p:cNvSpPr txBox="1"/>
            <p:nvPr/>
          </p:nvSpPr>
          <p:spPr>
            <a:xfrm>
              <a:off x="224546" y="1556982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 sz="1400" dirty="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2" name="Google Shape;16;p2">
              <a:extLst>
                <a:ext uri="{FF2B5EF4-FFF2-40B4-BE49-F238E27FC236}">
                  <a16:creationId xmlns:a16="http://schemas.microsoft.com/office/drawing/2014/main" id="{F755AC8C-7E05-A0D9-ED2E-607411E9F1EB}"/>
                </a:ext>
              </a:extLst>
            </p:cNvPr>
            <p:cNvSpPr txBox="1"/>
            <p:nvPr/>
          </p:nvSpPr>
          <p:spPr>
            <a:xfrm>
              <a:off x="224546" y="1820682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 sz="1400" dirty="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1DACAA7-3DF9-ED0B-C59F-3D5648A33CD6}"/>
              </a:ext>
            </a:extLst>
          </p:cNvPr>
          <p:cNvSpPr/>
          <p:nvPr/>
        </p:nvSpPr>
        <p:spPr>
          <a:xfrm>
            <a:off x="6096002" y="2329079"/>
            <a:ext cx="6095998" cy="3051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8D3923D-CE94-F508-25DC-891EF1DBC990}"/>
              </a:ext>
            </a:extLst>
          </p:cNvPr>
          <p:cNvSpPr/>
          <p:nvPr/>
        </p:nvSpPr>
        <p:spPr>
          <a:xfrm>
            <a:off x="0" y="2622932"/>
            <a:ext cx="12192001" cy="824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2C774FC-6FB4-A2F2-AEB1-3E28619D772F}"/>
              </a:ext>
            </a:extLst>
          </p:cNvPr>
          <p:cNvSpPr txBox="1"/>
          <p:nvPr/>
        </p:nvSpPr>
        <p:spPr>
          <a:xfrm>
            <a:off x="696099" y="2712336"/>
            <a:ext cx="8873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Train Dataset has 69888 Records/Rows and 20 attributes/columns. </a:t>
            </a:r>
          </a:p>
          <a:p>
            <a:r>
              <a:rPr lang="en" altLang="ko-Kore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 Dataset has 17473 Records/Rows and 20 attributes/columns.</a:t>
            </a:r>
            <a:endParaRPr lang="ko-Kore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7095B73-2C52-5B8E-EB55-C4203073BACE}"/>
              </a:ext>
            </a:extLst>
          </p:cNvPr>
          <p:cNvGrpSpPr/>
          <p:nvPr/>
        </p:nvGrpSpPr>
        <p:grpSpPr>
          <a:xfrm>
            <a:off x="11960951" y="2388253"/>
            <a:ext cx="195811" cy="186487"/>
            <a:chOff x="6130925" y="2322667"/>
            <a:chExt cx="195811" cy="186487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6506785-FA98-B54D-218E-1C7D28DA1C55}"/>
                </a:ext>
              </a:extLst>
            </p:cNvPr>
            <p:cNvSpPr/>
            <p:nvPr/>
          </p:nvSpPr>
          <p:spPr>
            <a:xfrm>
              <a:off x="6130925" y="2322667"/>
              <a:ext cx="195811" cy="18648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AA986D16-406A-7898-D9D7-E37045AB118B}"/>
                </a:ext>
              </a:extLst>
            </p:cNvPr>
            <p:cNvCxnSpPr>
              <a:cxnSpLocks/>
            </p:cNvCxnSpPr>
            <p:nvPr/>
          </p:nvCxnSpPr>
          <p:spPr>
            <a:xfrm>
              <a:off x="6172200" y="2359554"/>
              <a:ext cx="115607" cy="11521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EF4D1529-DCA7-F2CD-2231-4DD2B1EEAB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889" y="2353647"/>
              <a:ext cx="103881" cy="1179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3DFBD44-5D81-6238-580D-255B5470916B}"/>
              </a:ext>
            </a:extLst>
          </p:cNvPr>
          <p:cNvGrpSpPr/>
          <p:nvPr/>
        </p:nvGrpSpPr>
        <p:grpSpPr>
          <a:xfrm>
            <a:off x="8617312" y="2234661"/>
            <a:ext cx="3205093" cy="1498311"/>
            <a:chOff x="7890913" y="2250379"/>
            <a:chExt cx="3205093" cy="1498311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725FB61-741A-C27B-0BFA-B30BCE4EBE77}"/>
                </a:ext>
              </a:extLst>
            </p:cNvPr>
            <p:cNvSpPr/>
            <p:nvPr/>
          </p:nvSpPr>
          <p:spPr>
            <a:xfrm>
              <a:off x="7890913" y="2250379"/>
              <a:ext cx="3205093" cy="14983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C42EE50-E99F-88FA-65B6-12CB062E27C5}"/>
                </a:ext>
              </a:extLst>
            </p:cNvPr>
            <p:cNvSpPr txBox="1"/>
            <p:nvPr/>
          </p:nvSpPr>
          <p:spPr>
            <a:xfrm>
              <a:off x="7997257" y="2307819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ko-Kore-KR" altLang="en-US" sz="24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인퍼런스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A33523E-06C9-C769-8D38-3640B0352FC5}"/>
                </a:ext>
              </a:extLst>
            </p:cNvPr>
            <p:cNvSpPr txBox="1"/>
            <p:nvPr/>
          </p:nvSpPr>
          <p:spPr>
            <a:xfrm>
              <a:off x="7958609" y="2733606"/>
              <a:ext cx="31373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ore-KR" dirty="0">
                  <a:solidFill>
                    <a:schemeClr val="bg1"/>
                  </a:solidFill>
                </a:rPr>
                <a:t>-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 </a:t>
              </a:r>
              <a:r>
                <a:rPr kumimoji="1" lang="ko-Kore-KR" altLang="en-US" dirty="0">
                  <a:solidFill>
                    <a:schemeClr val="bg1"/>
                  </a:solidFill>
                </a:rPr>
                <a:t>총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69888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개의 행과 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20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개의 열</a:t>
              </a:r>
              <a:endParaRPr kumimoji="1" lang="en-US" altLang="ko-KR" dirty="0">
                <a:solidFill>
                  <a:schemeClr val="bg1"/>
                </a:solidFill>
              </a:endParaRPr>
            </a:p>
            <a:p>
              <a:pPr algn="l"/>
              <a:r>
                <a:rPr kumimoji="1" lang="en-US" altLang="ko-KR" dirty="0">
                  <a:solidFill>
                    <a:schemeClr val="bg1"/>
                  </a:solidFill>
                </a:rPr>
                <a:t>-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22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개 중 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16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개의 열은 숫자</a:t>
              </a:r>
              <a:endParaRPr kumimoji="1" lang="en-US" altLang="ko-KR" dirty="0">
                <a:solidFill>
                  <a:schemeClr val="bg1"/>
                </a:solidFill>
              </a:endParaRPr>
            </a:p>
            <a:p>
              <a:pPr algn="l"/>
              <a:r>
                <a:rPr kumimoji="1" lang="ko-KR" altLang="en-US" dirty="0">
                  <a:solidFill>
                    <a:schemeClr val="bg1"/>
                  </a:solidFill>
                </a:rPr>
                <a:t>   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	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 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4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개의 열은 범주형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9C81795-D786-B820-16E4-45BDD98129F0}"/>
              </a:ext>
            </a:extLst>
          </p:cNvPr>
          <p:cNvSpPr txBox="1"/>
          <p:nvPr/>
        </p:nvSpPr>
        <p:spPr>
          <a:xfrm>
            <a:off x="755582" y="3887466"/>
            <a:ext cx="4047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sz="2400" b="0" i="0" dirty="0">
                <a:solidFill>
                  <a:srgbClr val="F959A8"/>
                </a:solidFill>
                <a:effectLst/>
                <a:latin typeface="+mj-lt"/>
              </a:rPr>
              <a:t>II</a:t>
            </a:r>
            <a:r>
              <a:rPr lang="en" altLang="ko-Kore-KR" sz="2400" b="1" dirty="0">
                <a:solidFill>
                  <a:srgbClr val="F959A8"/>
                </a:solidFill>
                <a:effectLst/>
                <a:latin typeface="+mj-lt"/>
                <a:ea typeface="+mj-ea"/>
                <a:cs typeface="Pretendard ExtraBol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rgbClr val="F959A8"/>
                </a:solidFill>
                <a:effectLst/>
                <a:latin typeface="+mj-lt"/>
                <a:ea typeface="+mj-ea"/>
                <a:cs typeface="Pretendard ExtraBold" panose="02000503000000020004" pitchFamily="2" charset="-127"/>
              </a:rPr>
              <a:t>.</a:t>
            </a:r>
            <a:r>
              <a:rPr lang="ko-KR" altLang="en-US" sz="2400" b="1" dirty="0">
                <a:solidFill>
                  <a:srgbClr val="F959A8"/>
                </a:solidFill>
                <a:effectLst/>
                <a:latin typeface="+mj-lt"/>
                <a:ea typeface="+mj-ea"/>
                <a:cs typeface="Pretendard ExtraBold" panose="02000503000000020004" pitchFamily="2" charset="-127"/>
              </a:rPr>
              <a:t> </a:t>
            </a:r>
            <a:r>
              <a:rPr kumimoji="1" lang="ko-KR" altLang="en-US" sz="2400" dirty="0">
                <a:solidFill>
                  <a:srgbClr val="F959A8"/>
                </a:solidFill>
                <a:latin typeface="+mj-lt"/>
                <a:ea typeface="+mj-ea"/>
                <a:cs typeface="Pretendard Medium" panose="02000503000000020004" pitchFamily="2" charset="-127"/>
              </a:rPr>
              <a:t>범주형 특징에 대한 통계 분석</a:t>
            </a:r>
            <a:endParaRPr kumimoji="1" lang="en-US" altLang="ko-KR" sz="2400" dirty="0">
              <a:solidFill>
                <a:srgbClr val="F959A8"/>
              </a:solidFill>
              <a:latin typeface="+mj-lt"/>
              <a:ea typeface="+mj-ea"/>
              <a:cs typeface="Pretendard Medium" panose="02000503000000020004" pitchFamily="2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8136145-4157-DCE7-8DEA-12DD6ED70FB8}"/>
              </a:ext>
            </a:extLst>
          </p:cNvPr>
          <p:cNvGrpSpPr/>
          <p:nvPr/>
        </p:nvGrpSpPr>
        <p:grpSpPr>
          <a:xfrm>
            <a:off x="343715" y="4087645"/>
            <a:ext cx="704767" cy="563116"/>
            <a:chOff x="224546" y="1293282"/>
            <a:chExt cx="704767" cy="563116"/>
          </a:xfrm>
        </p:grpSpPr>
        <p:sp>
          <p:nvSpPr>
            <p:cNvPr id="116" name="Google Shape;14;p2">
              <a:extLst>
                <a:ext uri="{FF2B5EF4-FFF2-40B4-BE49-F238E27FC236}">
                  <a16:creationId xmlns:a16="http://schemas.microsoft.com/office/drawing/2014/main" id="{C120196B-53D4-7EE7-3ACF-C6617BE44AFD}"/>
                </a:ext>
              </a:extLst>
            </p:cNvPr>
            <p:cNvSpPr txBox="1"/>
            <p:nvPr/>
          </p:nvSpPr>
          <p:spPr>
            <a:xfrm>
              <a:off x="224546" y="1293282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17" name="Google Shape;15;p2">
              <a:extLst>
                <a:ext uri="{FF2B5EF4-FFF2-40B4-BE49-F238E27FC236}">
                  <a16:creationId xmlns:a16="http://schemas.microsoft.com/office/drawing/2014/main" id="{55361880-C884-3A40-2524-A420C26A1CC5}"/>
                </a:ext>
              </a:extLst>
            </p:cNvPr>
            <p:cNvSpPr txBox="1"/>
            <p:nvPr/>
          </p:nvSpPr>
          <p:spPr>
            <a:xfrm>
              <a:off x="224546" y="1609094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 sz="1400" dirty="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123" name="Google Shape;268;p19">
            <a:extLst>
              <a:ext uri="{FF2B5EF4-FFF2-40B4-BE49-F238E27FC236}">
                <a16:creationId xmlns:a16="http://schemas.microsoft.com/office/drawing/2014/main" id="{AA3DDF1E-9A27-100A-87B6-B818EE8766B4}"/>
              </a:ext>
            </a:extLst>
          </p:cNvPr>
          <p:cNvSpPr txBox="1">
            <a:spLocks/>
          </p:cNvSpPr>
          <p:nvPr/>
        </p:nvSpPr>
        <p:spPr>
          <a:xfrm>
            <a:off x="755581" y="4230593"/>
            <a:ext cx="4145215" cy="609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33"/>
              </a:lnSpc>
              <a:buNone/>
            </a:pPr>
            <a:r>
              <a:rPr lang="en-US" altLang="ko-Kore-KR" sz="1800" kern="0" spc="-2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df_train.describe</a:t>
            </a:r>
            <a:r>
              <a:rPr lang="en-US" altLang="ko-Kore-KR" sz="1800" kern="0" spc="-2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(include="object")</a:t>
            </a:r>
            <a:endParaRPr lang="en-US" altLang="ko-Kore-KR" sz="1800" dirty="0">
              <a:solidFill>
                <a:schemeClr val="accent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19" name="Google Shape;271;p19">
            <a:extLst>
              <a:ext uri="{FF2B5EF4-FFF2-40B4-BE49-F238E27FC236}">
                <a16:creationId xmlns:a16="http://schemas.microsoft.com/office/drawing/2014/main" id="{D6A3EB4F-5CD7-6EB5-9999-93706807C3D0}"/>
              </a:ext>
            </a:extLst>
          </p:cNvPr>
          <p:cNvCxnSpPr>
            <a:cxnSpLocks/>
          </p:cNvCxnSpPr>
          <p:nvPr/>
        </p:nvCxnSpPr>
        <p:spPr>
          <a:xfrm>
            <a:off x="755583" y="4070693"/>
            <a:ext cx="0" cy="611301"/>
          </a:xfrm>
          <a:prstGeom prst="straightConnector1">
            <a:avLst/>
          </a:prstGeom>
          <a:noFill/>
          <a:ln w="9525" cap="flat" cmpd="sng">
            <a:solidFill>
              <a:srgbClr val="568EC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9" name="그림 128">
            <a:extLst>
              <a:ext uri="{FF2B5EF4-FFF2-40B4-BE49-F238E27FC236}">
                <a16:creationId xmlns:a16="http://schemas.microsoft.com/office/drawing/2014/main" id="{5AD67EFD-5A03-B4A2-1E63-3DBFCAB36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50" y="4678076"/>
            <a:ext cx="5644045" cy="1858405"/>
          </a:xfrm>
          <a:prstGeom prst="rect">
            <a:avLst/>
          </a:prstGeom>
        </p:spPr>
      </p:pic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7F3728F-F0E9-322A-7829-DAA52118DB60}"/>
              </a:ext>
            </a:extLst>
          </p:cNvPr>
          <p:cNvGrpSpPr/>
          <p:nvPr/>
        </p:nvGrpSpPr>
        <p:grpSpPr>
          <a:xfrm>
            <a:off x="7158665" y="4018209"/>
            <a:ext cx="4802286" cy="2250070"/>
            <a:chOff x="7890913" y="2250380"/>
            <a:chExt cx="4802286" cy="225007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97B819C-5258-A33F-16C5-63997B053029}"/>
                </a:ext>
              </a:extLst>
            </p:cNvPr>
            <p:cNvSpPr/>
            <p:nvPr/>
          </p:nvSpPr>
          <p:spPr>
            <a:xfrm>
              <a:off x="7890913" y="2250380"/>
              <a:ext cx="4802286" cy="2250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CCFF455-8849-4DDD-3C2D-B087A3A75D2A}"/>
                </a:ext>
              </a:extLst>
            </p:cNvPr>
            <p:cNvSpPr txBox="1"/>
            <p:nvPr/>
          </p:nvSpPr>
          <p:spPr>
            <a:xfrm>
              <a:off x="8011829" y="2406679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ko-KR" altLang="en-US" sz="24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추론</a:t>
              </a:r>
              <a:endParaRPr kumimoji="1" lang="ko-Kore-KR" altLang="en-US" sz="24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C153A8A-DC3F-58A4-58AB-51A0C9ACAF9B}"/>
                </a:ext>
              </a:extLst>
            </p:cNvPr>
            <p:cNvSpPr txBox="1"/>
            <p:nvPr/>
          </p:nvSpPr>
          <p:spPr>
            <a:xfrm>
              <a:off x="7973181" y="2832466"/>
              <a:ext cx="460735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ore-KR" dirty="0">
                  <a:solidFill>
                    <a:schemeClr val="bg1"/>
                  </a:solidFill>
                </a:rPr>
                <a:t>-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 </a:t>
              </a:r>
              <a:r>
                <a:rPr kumimoji="1" lang="ko-KR" altLang="en-US" dirty="0" err="1">
                  <a:solidFill>
                    <a:schemeClr val="bg1"/>
                  </a:solidFill>
                </a:rPr>
                <a:t>계약년월일이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 </a:t>
              </a:r>
              <a:r>
                <a:rPr kumimoji="1" lang="ko-KR" altLang="en-US" dirty="0" err="1">
                  <a:solidFill>
                    <a:schemeClr val="bg1"/>
                  </a:solidFill>
                </a:rPr>
                <a:t>카디널리티가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 높다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algn="l"/>
              <a:r>
                <a:rPr kumimoji="1" lang="ko-KR" altLang="en-US" dirty="0">
                  <a:solidFill>
                    <a:schemeClr val="bg1"/>
                  </a:solidFill>
                </a:rPr>
                <a:t>  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-&gt;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 중복도가 낮다는 걸 알 수 있음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 algn="l"/>
              <a:endParaRPr kumimoji="1" lang="en-US" altLang="ko-KR" dirty="0">
                <a:solidFill>
                  <a:schemeClr val="bg1"/>
                </a:solidFill>
              </a:endParaRPr>
            </a:p>
            <a:p>
              <a:pPr algn="l"/>
              <a:r>
                <a:rPr kumimoji="1" lang="en-US" altLang="ko-KR" dirty="0">
                  <a:solidFill>
                    <a:schemeClr val="bg1"/>
                  </a:solidFill>
                </a:rPr>
                <a:t>-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 도로명주소도 높은 </a:t>
              </a:r>
              <a:r>
                <a:rPr kumimoji="1" lang="ko-KR" altLang="en-US" dirty="0" err="1">
                  <a:solidFill>
                    <a:schemeClr val="bg1"/>
                  </a:solidFill>
                </a:rPr>
                <a:t>카디널리티를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 가지고 있지만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,</a:t>
              </a:r>
            </a:p>
            <a:p>
              <a:pPr algn="l"/>
              <a:r>
                <a:rPr kumimoji="1" lang="ko-KR" altLang="en-US" dirty="0">
                  <a:solidFill>
                    <a:schemeClr val="bg1"/>
                  </a:solidFill>
                </a:rPr>
                <a:t>다른 인코딩 기술을 사용하여 변경 가능하다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.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4" name="오른쪽 화살표[R] 133">
            <a:extLst>
              <a:ext uri="{FF2B5EF4-FFF2-40B4-BE49-F238E27FC236}">
                <a16:creationId xmlns:a16="http://schemas.microsoft.com/office/drawing/2014/main" id="{557BC90F-A221-0A10-E9F0-BEBA8CBFE62E}"/>
              </a:ext>
            </a:extLst>
          </p:cNvPr>
          <p:cNvSpPr/>
          <p:nvPr/>
        </p:nvSpPr>
        <p:spPr>
          <a:xfrm>
            <a:off x="7904471" y="2464228"/>
            <a:ext cx="424072" cy="348608"/>
          </a:xfrm>
          <a:prstGeom prst="rightArrow">
            <a:avLst/>
          </a:prstGeom>
          <a:solidFill>
            <a:srgbClr val="F959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5" name="오른쪽 화살표[R] 134">
            <a:extLst>
              <a:ext uri="{FF2B5EF4-FFF2-40B4-BE49-F238E27FC236}">
                <a16:creationId xmlns:a16="http://schemas.microsoft.com/office/drawing/2014/main" id="{016C6489-44E0-7E67-0485-64FE15DE3278}"/>
              </a:ext>
            </a:extLst>
          </p:cNvPr>
          <p:cNvSpPr/>
          <p:nvPr/>
        </p:nvSpPr>
        <p:spPr>
          <a:xfrm>
            <a:off x="6344491" y="4327696"/>
            <a:ext cx="716863" cy="461665"/>
          </a:xfrm>
          <a:prstGeom prst="rightArrow">
            <a:avLst/>
          </a:prstGeom>
          <a:solidFill>
            <a:srgbClr val="F959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519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D9F40D61-06C1-61FF-B41C-6C9894413289}"/>
              </a:ext>
            </a:extLst>
          </p:cNvPr>
          <p:cNvSpPr/>
          <p:nvPr/>
        </p:nvSpPr>
        <p:spPr>
          <a:xfrm>
            <a:off x="-1" y="382735"/>
            <a:ext cx="6496085" cy="69721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165655-5694-7DE9-C05F-DF45102EF0D1}"/>
              </a:ext>
            </a:extLst>
          </p:cNvPr>
          <p:cNvSpPr txBox="1"/>
          <p:nvPr/>
        </p:nvSpPr>
        <p:spPr>
          <a:xfrm>
            <a:off x="696099" y="438956"/>
            <a:ext cx="5799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3-2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ore-KR" sz="3200" b="1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Feature Analysis &amp; EDA</a:t>
            </a:r>
            <a:endParaRPr lang="en" altLang="ko-Kore-KR" sz="3200" b="1" dirty="0">
              <a:solidFill>
                <a:schemeClr val="bg1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61D89EB8-1F72-C0A4-5F81-A2E07F9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" y="1874521"/>
            <a:ext cx="12095018" cy="202460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99C81795-D786-B820-16E4-45BDD98129F0}"/>
              </a:ext>
            </a:extLst>
          </p:cNvPr>
          <p:cNvSpPr txBox="1"/>
          <p:nvPr/>
        </p:nvSpPr>
        <p:spPr>
          <a:xfrm>
            <a:off x="166704" y="1312847"/>
            <a:ext cx="473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ko-Kore-KR" sz="2400" b="0" i="0" dirty="0">
                <a:solidFill>
                  <a:srgbClr val="F959A8"/>
                </a:solidFill>
                <a:effectLst/>
                <a:latin typeface="+mj-lt"/>
              </a:rPr>
              <a:t>III</a:t>
            </a:r>
            <a:r>
              <a:rPr lang="en" altLang="ko-Kore-KR" sz="2400" b="1" dirty="0">
                <a:solidFill>
                  <a:srgbClr val="F959A8"/>
                </a:solidFill>
                <a:effectLst/>
                <a:latin typeface="+mj-lt"/>
                <a:ea typeface="+mj-ea"/>
                <a:cs typeface="Pretendard ExtraBol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rgbClr val="F959A8"/>
                </a:solidFill>
                <a:effectLst/>
                <a:latin typeface="+mj-lt"/>
                <a:ea typeface="+mj-ea"/>
                <a:cs typeface="Pretendard ExtraBold" panose="02000503000000020004" pitchFamily="2" charset="-127"/>
              </a:rPr>
              <a:t>.</a:t>
            </a:r>
            <a:r>
              <a:rPr lang="ko-KR" altLang="en-US" sz="2400" b="1" dirty="0">
                <a:solidFill>
                  <a:srgbClr val="F959A8"/>
                </a:solidFill>
                <a:effectLst/>
                <a:latin typeface="+mj-lt"/>
                <a:ea typeface="+mj-ea"/>
                <a:cs typeface="Pretendard ExtraBold" panose="02000503000000020004" pitchFamily="2" charset="-127"/>
              </a:rPr>
              <a:t> </a:t>
            </a:r>
            <a:r>
              <a:rPr kumimoji="1" lang="ko-KR" altLang="en-US" sz="2400" dirty="0">
                <a:solidFill>
                  <a:srgbClr val="F959A8"/>
                </a:solidFill>
                <a:latin typeface="+mj-lt"/>
                <a:ea typeface="+mj-ea"/>
                <a:cs typeface="Pretendard Medium" panose="02000503000000020004" pitchFamily="2" charset="-127"/>
              </a:rPr>
              <a:t>수치적 특징에 대한 통계 분석 수행</a:t>
            </a:r>
            <a:endParaRPr kumimoji="1" lang="en-US" altLang="ko-KR" sz="2400" dirty="0">
              <a:solidFill>
                <a:srgbClr val="F959A8"/>
              </a:solidFill>
              <a:latin typeface="+mj-lt"/>
              <a:ea typeface="+mj-ea"/>
              <a:cs typeface="Pretendard Medium" panose="02000503000000020004" pitchFamily="2" charset="-127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7F3728F-F0E9-322A-7829-DAA52118DB60}"/>
              </a:ext>
            </a:extLst>
          </p:cNvPr>
          <p:cNvGrpSpPr/>
          <p:nvPr/>
        </p:nvGrpSpPr>
        <p:grpSpPr>
          <a:xfrm>
            <a:off x="0" y="4206746"/>
            <a:ext cx="12192000" cy="2651254"/>
            <a:chOff x="7792676" y="2448831"/>
            <a:chExt cx="7214546" cy="2651254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97B819C-5258-A33F-16C5-63997B053029}"/>
                </a:ext>
              </a:extLst>
            </p:cNvPr>
            <p:cNvSpPr/>
            <p:nvPr/>
          </p:nvSpPr>
          <p:spPr>
            <a:xfrm>
              <a:off x="7792676" y="2448831"/>
              <a:ext cx="7214546" cy="26512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CCFF455-8849-4DDD-3C2D-B087A3A75D2A}"/>
                </a:ext>
              </a:extLst>
            </p:cNvPr>
            <p:cNvSpPr txBox="1"/>
            <p:nvPr/>
          </p:nvSpPr>
          <p:spPr>
            <a:xfrm>
              <a:off x="7891322" y="2692587"/>
              <a:ext cx="477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ko-KR" altLang="en-US" sz="28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추론</a:t>
              </a:r>
              <a:endParaRPr kumimoji="1" lang="ko-Kore-KR" altLang="en-US" sz="28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C153A8A-DC3F-58A4-58AB-51A0C9ACAF9B}"/>
                </a:ext>
              </a:extLst>
            </p:cNvPr>
            <p:cNvSpPr txBox="1"/>
            <p:nvPr/>
          </p:nvSpPr>
          <p:spPr>
            <a:xfrm>
              <a:off x="7962541" y="3199612"/>
              <a:ext cx="7015987" cy="1623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23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interest_rate와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Latitude,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Longitude를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제외한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대부분의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숫자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피처와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심지어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대상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피처인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보증금의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 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편차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값이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매우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높아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rgbClr val="F959A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편향</a:t>
              </a:r>
              <a:r>
                <a:rPr lang="en-US" altLang="ko-Kore-KR" sz="2300" kern="0" spc="-20" dirty="0">
                  <a:solidFill>
                    <a:srgbClr val="F959A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, </a:t>
              </a:r>
              <a:r>
                <a:rPr lang="en-US" altLang="ko-Kore-KR" sz="2300" kern="0" spc="-20" dirty="0" err="1">
                  <a:solidFill>
                    <a:srgbClr val="F959A8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과적합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으로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이어질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수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있으며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,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모델의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정확도에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영향을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줄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수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en-US" altLang="ko-Kore-KR" sz="2300" kern="0" spc="-20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있</a:t>
              </a:r>
              <a:r>
                <a:rPr lang="ko-Kore-KR" altLang="en-US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다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  </a:t>
              </a:r>
              <a:r>
                <a:rPr lang="en-US" altLang="ko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-&gt;</a:t>
              </a:r>
              <a:r>
                <a:rPr lang="ko-KR" altLang="en-US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데이터 포인트 간의 편차를 줄이기 위해 다른 변환 기법 필요함</a:t>
              </a:r>
              <a:r>
                <a:rPr lang="en-US" altLang="ko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</a:t>
              </a:r>
              <a:r>
                <a:rPr lang="en-US" altLang="ko-Kore-KR" sz="2300" kern="0" spc="-2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endParaRPr lang="en-US" altLang="ko-Kore-KR" sz="23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68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23" name="Text 17"/>
          <p:cNvSpPr/>
          <p:nvPr/>
        </p:nvSpPr>
        <p:spPr>
          <a:xfrm>
            <a:off x="2027039" y="243582"/>
            <a:ext cx="2648248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타겟(saleprice) 분석 및 시각화</a:t>
            </a:r>
            <a:endParaRPr lang="en-US" sz="1531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39" y="681038"/>
            <a:ext cx="4884837" cy="639961"/>
          </a:xfrm>
          <a:prstGeom prst="rect">
            <a:avLst/>
          </a:prstGeom>
        </p:spPr>
      </p:pic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039" y="1466751"/>
            <a:ext cx="6156722" cy="3924498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2027039" y="5585620"/>
            <a:ext cx="1555353" cy="2494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👀insight</a:t>
            </a:r>
            <a:endParaRPr lang="en-US" sz="1531" dirty="0"/>
          </a:p>
        </p:txBody>
      </p:sp>
      <p:sp>
        <p:nvSpPr>
          <p:cNvPr id="27" name="Text 19"/>
          <p:cNvSpPr/>
          <p:nvPr/>
        </p:nvSpPr>
        <p:spPr>
          <a:xfrm>
            <a:off x="2234307" y="6029425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평균은 7억원정도다.</a:t>
            </a:r>
            <a:endParaRPr lang="en-US" sz="1021" dirty="0"/>
          </a:p>
        </p:txBody>
      </p:sp>
      <p:sp>
        <p:nvSpPr>
          <p:cNvPr id="28" name="Text 20"/>
          <p:cNvSpPr/>
          <p:nvPr/>
        </p:nvSpPr>
        <p:spPr>
          <a:xfrm>
            <a:off x="2234307" y="6314381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중앙값은 6억정도다.</a:t>
            </a:r>
            <a:endParaRPr lang="en-US" sz="1021" dirty="0"/>
          </a:p>
        </p:txBody>
      </p:sp>
      <p:sp>
        <p:nvSpPr>
          <p:cNvPr id="29" name="Text 21"/>
          <p:cNvSpPr/>
          <p:nvPr/>
        </p:nvSpPr>
        <p:spPr>
          <a:xfrm>
            <a:off x="2234307" y="6599337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강남구 상위 25%는 25억이다.</a:t>
            </a:r>
            <a:endParaRPr lang="en-US" sz="1021" dirty="0"/>
          </a:p>
        </p:txBody>
      </p:sp>
      <p:sp>
        <p:nvSpPr>
          <p:cNvPr id="30" name="Text 22"/>
          <p:cNvSpPr/>
          <p:nvPr/>
        </p:nvSpPr>
        <p:spPr>
          <a:xfrm>
            <a:off x="2234307" y="6884294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이상치가 꽤 많은 것 같다. 90억대 집도 보인다.</a:t>
            </a:r>
            <a:endParaRPr lang="en-US" sz="1021" dirty="0"/>
          </a:p>
        </p:txBody>
      </p:sp>
      <p:sp>
        <p:nvSpPr>
          <p:cNvPr id="31" name="Text 23"/>
          <p:cNvSpPr/>
          <p:nvPr/>
        </p:nvSpPr>
        <p:spPr>
          <a:xfrm>
            <a:off x="2027039" y="7311827"/>
            <a:ext cx="1555353" cy="2494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📊추론:</a:t>
            </a:r>
            <a:endParaRPr lang="en-US" sz="1531" dirty="0"/>
          </a:p>
        </p:txBody>
      </p:sp>
      <p:sp>
        <p:nvSpPr>
          <p:cNvPr id="32" name="Text 24"/>
          <p:cNvSpPr/>
          <p:nvPr/>
        </p:nvSpPr>
        <p:spPr>
          <a:xfrm>
            <a:off x="2234307" y="7755632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타켓 피처에 이상값이 존재하여 오른쪽으로 치우친 분포가 있다. </a:t>
            </a:r>
            <a:endParaRPr lang="en-US" sz="1021" dirty="0"/>
          </a:p>
        </p:txBody>
      </p:sp>
      <p:sp>
        <p:nvSpPr>
          <p:cNvPr id="33" name="Text 25"/>
          <p:cNvSpPr/>
          <p:nvPr/>
        </p:nvSpPr>
        <p:spPr>
          <a:xfrm>
            <a:off x="2234307" y="8040589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y(보증금)은 정규 분포를 따르지 않는 것이 분명하므로 회귀를 수행하기 전에 이를 변환해야 한다. </a:t>
            </a:r>
            <a:endParaRPr lang="en-US" sz="1021" dirty="0"/>
          </a:p>
        </p:txBody>
      </p:sp>
      <p:sp>
        <p:nvSpPr>
          <p:cNvPr id="34" name="Text 26"/>
          <p:cNvSpPr/>
          <p:nvPr/>
        </p:nvSpPr>
        <p:spPr>
          <a:xfrm>
            <a:off x="2234307" y="8325545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정규 분포를 얻기 위해 다음과 같은 다양한 변환 기법을 사용할 수 있다: </a:t>
            </a:r>
            <a:endParaRPr lang="en-US" sz="1021" dirty="0"/>
          </a:p>
        </p:txBody>
      </p:sp>
      <p:sp>
        <p:nvSpPr>
          <p:cNvPr id="35" name="Text 27"/>
          <p:cNvSpPr/>
          <p:nvPr/>
        </p:nvSpPr>
        <p:spPr>
          <a:xfrm>
            <a:off x="2234307" y="8610501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Johnsonsu Transformation", "Normal Transformation", 그리고 "Log Normal Transformation </a:t>
            </a:r>
            <a:endParaRPr lang="en-US" sz="1021" dirty="0"/>
          </a:p>
        </p:txBody>
      </p:sp>
      <p:sp>
        <p:nvSpPr>
          <p:cNvPr id="36" name="Text 28"/>
          <p:cNvSpPr/>
          <p:nvPr/>
        </p:nvSpPr>
        <p:spPr>
          <a:xfrm>
            <a:off x="2441674" y="8895457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b="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Johnsonsu Transformation:</a:t>
            </a:r>
            <a:endParaRPr lang="en-US" sz="1021" dirty="0"/>
          </a:p>
        </p:txBody>
      </p:sp>
      <p:sp>
        <p:nvSpPr>
          <p:cNvPr id="37" name="Text 29"/>
          <p:cNvSpPr/>
          <p:nvPr/>
        </p:nvSpPr>
        <p:spPr>
          <a:xfrm>
            <a:off x="2441674" y="9180414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Johnsonsu 변환은 통계적으로 데이터를 정규 분포에 가깝게 만드는 데 사용되는 변환이다.</a:t>
            </a:r>
            <a:endParaRPr lang="en-US" sz="1021" dirty="0"/>
          </a:p>
        </p:txBody>
      </p:sp>
      <p:sp>
        <p:nvSpPr>
          <p:cNvPr id="38" name="Text 30"/>
          <p:cNvSpPr/>
          <p:nvPr/>
        </p:nvSpPr>
        <p:spPr>
          <a:xfrm>
            <a:off x="2441674" y="9465370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정규 분포가 아닌 데이터를 정규 분포와 유사한 형태로 변환하기 위해 제안된 변환 중 하나이다.</a:t>
            </a:r>
            <a:endParaRPr lang="en-US" sz="1021" dirty="0"/>
          </a:p>
        </p:txBody>
      </p:sp>
      <p:sp>
        <p:nvSpPr>
          <p:cNvPr id="39" name="Text 31"/>
          <p:cNvSpPr/>
          <p:nvPr/>
        </p:nvSpPr>
        <p:spPr>
          <a:xfrm>
            <a:off x="2441674" y="9750326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 변환은 Johnson 분포 중 하나인 Johnson S_U 분포를 사용한다.</a:t>
            </a:r>
            <a:endParaRPr lang="en-US" sz="1021" dirty="0"/>
          </a:p>
        </p:txBody>
      </p:sp>
      <p:sp>
        <p:nvSpPr>
          <p:cNvPr id="40" name="Text 32"/>
          <p:cNvSpPr/>
          <p:nvPr/>
        </p:nvSpPr>
        <p:spPr>
          <a:xfrm>
            <a:off x="2441674" y="10035282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데이터의 첨도와 왜도를 조정하여 정규 분포와 유사한 형태를 얻을 수 있다.</a:t>
            </a:r>
            <a:endParaRPr lang="en-US" sz="1021" dirty="0"/>
          </a:p>
        </p:txBody>
      </p:sp>
      <p:sp>
        <p:nvSpPr>
          <p:cNvPr id="41" name="Text 33"/>
          <p:cNvSpPr/>
          <p:nvPr/>
        </p:nvSpPr>
        <p:spPr>
          <a:xfrm>
            <a:off x="2441674" y="10320239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b="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 Transformation (정규 변환):</a:t>
            </a:r>
            <a:endParaRPr lang="en-US" sz="1021" dirty="0"/>
          </a:p>
        </p:txBody>
      </p:sp>
      <p:sp>
        <p:nvSpPr>
          <p:cNvPr id="42" name="Text 34"/>
          <p:cNvSpPr/>
          <p:nvPr/>
        </p:nvSpPr>
        <p:spPr>
          <a:xfrm>
            <a:off x="2441674" y="10605195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이는 데이터를 정규 분포 형태로 변환하는 과정을 일반적으로 나타내는 용어이다.</a:t>
            </a:r>
            <a:endParaRPr lang="en-US" sz="1021" dirty="0"/>
          </a:p>
        </p:txBody>
      </p:sp>
      <p:sp>
        <p:nvSpPr>
          <p:cNvPr id="43" name="Text 35"/>
          <p:cNvSpPr/>
          <p:nvPr/>
        </p:nvSpPr>
        <p:spPr>
          <a:xfrm>
            <a:off x="2441674" y="10890151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주로 데이터의 왜도(skewness)나 첨도(kurtosis)를 조절하여 데이터가 정규 분포에 더 가까워지 도록 한다.</a:t>
            </a:r>
            <a:endParaRPr lang="en-US" sz="1021" dirty="0"/>
          </a:p>
        </p:txBody>
      </p:sp>
      <p:sp>
        <p:nvSpPr>
          <p:cNvPr id="44" name="Text 36"/>
          <p:cNvSpPr/>
          <p:nvPr/>
        </p:nvSpPr>
        <p:spPr>
          <a:xfrm>
            <a:off x="2441674" y="11175107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대표적으로 Z-점수 변환(평균을 0, 표준편차를 1로 변환)이나 Box-Cox 변환 등이 정규 변환에 속한다.</a:t>
            </a:r>
            <a:endParaRPr lang="en-US" sz="1021" dirty="0"/>
          </a:p>
        </p:txBody>
      </p:sp>
      <p:sp>
        <p:nvSpPr>
          <p:cNvPr id="45" name="Text 37"/>
          <p:cNvSpPr/>
          <p:nvPr/>
        </p:nvSpPr>
        <p:spPr>
          <a:xfrm>
            <a:off x="2441674" y="11460064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b="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 Normal Transformation (로그 정규 변환):</a:t>
            </a:r>
            <a:endParaRPr lang="en-US" sz="1021" dirty="0"/>
          </a:p>
        </p:txBody>
      </p:sp>
      <p:sp>
        <p:nvSpPr>
          <p:cNvPr id="46" name="Text 38"/>
          <p:cNvSpPr/>
          <p:nvPr/>
        </p:nvSpPr>
        <p:spPr>
          <a:xfrm>
            <a:off x="2441674" y="11745020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 정규 변환은 데이터가 로그 정규 분포를 따르도록 만드는 변환이다.</a:t>
            </a:r>
            <a:endParaRPr lang="en-US" sz="1021" dirty="0"/>
          </a:p>
        </p:txBody>
      </p:sp>
      <p:sp>
        <p:nvSpPr>
          <p:cNvPr id="47" name="Text 39"/>
          <p:cNvSpPr/>
          <p:nvPr/>
        </p:nvSpPr>
        <p:spPr>
          <a:xfrm>
            <a:off x="2441674" y="12029976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 정규 분포는 로그를 취한 값이 정규 분포를 따르는 분포를 말한다.</a:t>
            </a:r>
            <a:endParaRPr lang="en-US" sz="1021" dirty="0"/>
          </a:p>
        </p:txBody>
      </p:sp>
      <p:sp>
        <p:nvSpPr>
          <p:cNvPr id="48" name="Text 40"/>
          <p:cNvSpPr/>
          <p:nvPr/>
        </p:nvSpPr>
        <p:spPr>
          <a:xfrm>
            <a:off x="2441674" y="12314932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데이터가 왜도를 가지고 있거나 급격한 증가나 감소 경향을 보일 때 사용될 수 있다.</a:t>
            </a:r>
            <a:endParaRPr lang="en-US" sz="1021" dirty="0"/>
          </a:p>
        </p:txBody>
      </p:sp>
      <p:sp>
        <p:nvSpPr>
          <p:cNvPr id="49" name="Text 41"/>
          <p:cNvSpPr/>
          <p:nvPr/>
        </p:nvSpPr>
        <p:spPr>
          <a:xfrm>
            <a:off x="2441674" y="12599889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주로 양수 값 데이터에 적용되며, 데이터의 변동성을 조절하거나 정규성을 높이는 데 사용된다.</a:t>
            </a:r>
            <a:endParaRPr lang="en-US" sz="1021" dirty="0"/>
          </a:p>
        </p:txBody>
      </p:sp>
      <p:sp>
        <p:nvSpPr>
          <p:cNvPr id="50" name="Text 42"/>
          <p:cNvSpPr/>
          <p:nvPr/>
        </p:nvSpPr>
        <p:spPr>
          <a:xfrm>
            <a:off x="2234307" y="12884845"/>
            <a:ext cx="5949454" cy="466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 세 가지 변환 중 가장 잘 맞는 변환을 사용할 수 있다. 
</a:t>
            </a:r>
            <a:endParaRPr lang="en-US" sz="1021" dirty="0"/>
          </a:p>
        </p:txBody>
      </p:sp>
    </p:spTree>
    <p:extLst>
      <p:ext uri="{BB962C8B-B14F-4D97-AF65-F5344CB8AC3E}">
        <p14:creationId xmlns:p14="http://schemas.microsoft.com/office/powerpoint/2010/main" val="77142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23624481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017639" y="356395"/>
            <a:ext cx="224512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"y(전세보증금)" 피처 변환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639" y="858639"/>
            <a:ext cx="6156722" cy="37571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17639" y="4761508"/>
            <a:ext cx="6156722" cy="6218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sz="1021" kern="0" spc="-2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추론: ¶ 
다양한 변환 기법을 적용한 결과, 언바운드 존슨 변환이 가장 좋은 결과를 가져왔다.
</a:t>
            </a:r>
            <a:endParaRPr lang="en-US" sz="1021" dirty="0"/>
          </a:p>
        </p:txBody>
      </p:sp>
      <p:sp>
        <p:nvSpPr>
          <p:cNvPr id="7" name="Text 4"/>
          <p:cNvSpPr/>
          <p:nvPr/>
        </p:nvSpPr>
        <p:spPr>
          <a:xfrm>
            <a:off x="3017640" y="5577682"/>
            <a:ext cx="2212281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연속형 피처의 분포 시각화</a:t>
            </a:r>
            <a:endParaRPr lang="en-US" sz="1531" dirty="0"/>
          </a:p>
        </p:txBody>
      </p:sp>
      <p:sp>
        <p:nvSpPr>
          <p:cNvPr id="8" name="Shape 5"/>
          <p:cNvSpPr/>
          <p:nvPr/>
        </p:nvSpPr>
        <p:spPr>
          <a:xfrm>
            <a:off x="3017639" y="6015137"/>
            <a:ext cx="6156722" cy="427434"/>
          </a:xfrm>
          <a:prstGeom prst="roundRect">
            <a:avLst>
              <a:gd name="adj" fmla="val 10696"/>
            </a:avLst>
          </a:prstGeom>
          <a:solidFill>
            <a:srgbClr val="ECEDF8"/>
          </a:solidFill>
          <a:ln/>
        </p:spPr>
      </p:sp>
      <p:sp>
        <p:nvSpPr>
          <p:cNvPr id="9" name="Shape 6"/>
          <p:cNvSpPr/>
          <p:nvPr/>
        </p:nvSpPr>
        <p:spPr>
          <a:xfrm>
            <a:off x="3011190" y="6015137"/>
            <a:ext cx="6169620" cy="427434"/>
          </a:xfrm>
          <a:prstGeom prst="roundRect">
            <a:avLst>
              <a:gd name="adj" fmla="val 4549"/>
            </a:avLst>
          </a:prstGeom>
          <a:solidFill>
            <a:srgbClr val="ECEDF8"/>
          </a:solidFill>
          <a:ln/>
        </p:spPr>
      </p:sp>
      <p:sp>
        <p:nvSpPr>
          <p:cNvPr id="10" name="Text 7"/>
          <p:cNvSpPr/>
          <p:nvPr/>
        </p:nvSpPr>
        <p:spPr>
          <a:xfrm>
            <a:off x="3140770" y="6112272"/>
            <a:ext cx="5910461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37"/>
              </a:lnSpc>
            </a:pPr>
            <a:r>
              <a:rPr lang="en-US" sz="1021" kern="0" spc="-2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['Area', 'Floor', 'InterestRate']</a:t>
            </a:r>
            <a:endParaRPr lang="en-US" sz="1021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639" y="6588324"/>
            <a:ext cx="6156722" cy="2154833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639" y="8888908"/>
            <a:ext cx="6156722" cy="34047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017639" y="12488069"/>
            <a:ext cx="1555353" cy="2494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👀insight</a:t>
            </a:r>
            <a:endParaRPr lang="en-US" sz="1531" dirty="0"/>
          </a:p>
        </p:txBody>
      </p:sp>
      <p:sp>
        <p:nvSpPr>
          <p:cNvPr id="14" name="Text 9"/>
          <p:cNvSpPr/>
          <p:nvPr/>
        </p:nvSpPr>
        <p:spPr>
          <a:xfrm>
            <a:off x="3224907" y="12931874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전용면적의 경우 평균 20.27평, 최소값이 3.45평, 최고 91.19평</a:t>
            </a:r>
            <a:endParaRPr lang="en-US" sz="1021" dirty="0"/>
          </a:p>
        </p:txBody>
      </p:sp>
      <p:sp>
        <p:nvSpPr>
          <p:cNvPr id="15" name="Text 10"/>
          <p:cNvSpPr/>
          <p:nvPr/>
        </p:nvSpPr>
        <p:spPr>
          <a:xfrm>
            <a:off x="3224907" y="13216831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층수의 경우 평균 약 7층, 최고 67도 있다.</a:t>
            </a:r>
            <a:endParaRPr lang="en-US" sz="1021" dirty="0"/>
          </a:p>
        </p:txBody>
      </p:sp>
      <p:sp>
        <p:nvSpPr>
          <p:cNvPr id="16" name="Text 11"/>
          <p:cNvSpPr/>
          <p:nvPr/>
        </p:nvSpPr>
        <p:spPr>
          <a:xfrm>
            <a:off x="3224907" y="13501787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14층의 82평이 가장 비싸다.</a:t>
            </a:r>
            <a:endParaRPr lang="en-US" sz="1021" dirty="0"/>
          </a:p>
        </p:txBody>
      </p:sp>
      <p:sp>
        <p:nvSpPr>
          <p:cNvPr id="17" name="Text 12"/>
          <p:cNvSpPr/>
          <p:nvPr/>
        </p:nvSpPr>
        <p:spPr>
          <a:xfrm>
            <a:off x="3224907" y="13786743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고층도 다수 보인다.</a:t>
            </a:r>
            <a:endParaRPr lang="en-US" sz="1021" dirty="0"/>
          </a:p>
        </p:txBody>
      </p:sp>
      <p:sp>
        <p:nvSpPr>
          <p:cNvPr id="18" name="Text 13"/>
          <p:cNvSpPr/>
          <p:nvPr/>
        </p:nvSpPr>
        <p:spPr>
          <a:xfrm>
            <a:off x="3224907" y="14071699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의외로 이상치는 0~20층 사이에서 보였다.</a:t>
            </a:r>
            <a:endParaRPr lang="en-US" sz="1021" dirty="0"/>
          </a:p>
        </p:txBody>
      </p:sp>
      <p:sp>
        <p:nvSpPr>
          <p:cNvPr id="19" name="Text 14"/>
          <p:cNvSpPr/>
          <p:nvPr/>
        </p:nvSpPr>
        <p:spPr>
          <a:xfrm>
            <a:off x="3224907" y="14356656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고층에 넓은 평수가 물론 비싸긴 하지만 적은 층수임에도 비싼 전세집이 많았다.</a:t>
            </a:r>
            <a:endParaRPr lang="en-US" sz="1021" dirty="0"/>
          </a:p>
        </p:txBody>
      </p:sp>
      <p:sp>
        <p:nvSpPr>
          <p:cNvPr id="20" name="Text 15"/>
          <p:cNvSpPr/>
          <p:nvPr/>
        </p:nvSpPr>
        <p:spPr>
          <a:xfrm>
            <a:off x="3017639" y="14735572"/>
            <a:ext cx="6156722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021" kern="0" spc="-2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r>
              <a:rPr lang="en-US" sz="1021" b="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추론: </a:t>
            </a:r>
            <a:endParaRPr lang="en-US" sz="1021" dirty="0"/>
          </a:p>
        </p:txBody>
      </p:sp>
      <p:sp>
        <p:nvSpPr>
          <p:cNvPr id="21" name="Text 16"/>
          <p:cNvSpPr/>
          <p:nvPr/>
        </p:nvSpPr>
        <p:spPr>
          <a:xfrm>
            <a:off x="3224907" y="15088593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다른 어떤 특징도 정규 분포를 갖지 않으며 모든 특징이 오른쪽으로 치우쳐 있다.</a:t>
            </a:r>
            <a:endParaRPr lang="en-US" sz="1021" dirty="0"/>
          </a:p>
        </p:txBody>
      </p:sp>
      <p:sp>
        <p:nvSpPr>
          <p:cNvPr id="22" name="Text 17"/>
          <p:cNvSpPr/>
          <p:nvPr/>
        </p:nvSpPr>
        <p:spPr>
          <a:xfrm>
            <a:off x="3224907" y="15373548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선형 회귀 모델은 예측 변수와 응답 변수 간에 선형 관계가 있다고 가정한다는 것을 알고 있다.</a:t>
            </a:r>
            <a:endParaRPr lang="en-US" sz="1021" dirty="0"/>
          </a:p>
        </p:txBody>
      </p:sp>
      <p:sp>
        <p:nvSpPr>
          <p:cNvPr id="23" name="Text 18"/>
          <p:cNvSpPr/>
          <p:nvPr/>
        </p:nvSpPr>
        <p:spPr>
          <a:xfrm>
            <a:off x="3224907" y="15658505"/>
            <a:ext cx="5949454" cy="466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 관계는 비선형적이기 때문에 변수를 변환하면 기본 비선형 관계를 더 정확하게 포착하고 표현하는 데 도움이 될 수 있다.</a:t>
            </a:r>
            <a:endParaRPr lang="en-US" sz="1021" dirty="0"/>
          </a:p>
        </p:txBody>
      </p:sp>
      <p:sp>
        <p:nvSpPr>
          <p:cNvPr id="24" name="Text 19"/>
          <p:cNvSpPr/>
          <p:nvPr/>
        </p:nvSpPr>
        <p:spPr>
          <a:xfrm>
            <a:off x="3017639" y="16319203"/>
            <a:ext cx="2594868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 연속 수치 피처의 왜곡도 시각화</a:t>
            </a:r>
            <a:endParaRPr lang="en-US" sz="1531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639" y="16756658"/>
            <a:ext cx="6156722" cy="3900488"/>
          </a:xfrm>
          <a:prstGeom prst="rect">
            <a:avLst/>
          </a:prstGeom>
        </p:spPr>
      </p:pic>
      <p:sp>
        <p:nvSpPr>
          <p:cNvPr id="26" name="Shape 20"/>
          <p:cNvSpPr/>
          <p:nvPr/>
        </p:nvSpPr>
        <p:spPr>
          <a:xfrm>
            <a:off x="3017639" y="20802898"/>
            <a:ext cx="6156722" cy="1215132"/>
          </a:xfrm>
          <a:prstGeom prst="roundRect">
            <a:avLst>
              <a:gd name="adj" fmla="val 3763"/>
            </a:avLst>
          </a:prstGeom>
          <a:solidFill>
            <a:srgbClr val="C7C9EA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218" y="20985163"/>
            <a:ext cx="242987" cy="194369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3519785" y="20964823"/>
            <a:ext cx="5524996" cy="486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왜곡도는 데이터의 분포가 정규 분포에서 얼마나 벗어나는지를 나타내는 지표로, </a:t>
            </a:r>
            <a:endParaRPr lang="en-US" sz="1531" dirty="0"/>
          </a:p>
        </p:txBody>
      </p:sp>
      <p:sp>
        <p:nvSpPr>
          <p:cNvPr id="29" name="Text 22"/>
          <p:cNvSpPr/>
          <p:nvPr/>
        </p:nvSpPr>
        <p:spPr>
          <a:xfrm>
            <a:off x="3519785" y="21580574"/>
            <a:ext cx="2695377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데이터가 얼마나 비대칭인지를 측정</a:t>
            </a:r>
            <a:endParaRPr lang="en-US" sz="1531" dirty="0"/>
          </a:p>
        </p:txBody>
      </p:sp>
      <p:sp>
        <p:nvSpPr>
          <p:cNvPr id="30" name="Text 23"/>
          <p:cNvSpPr/>
          <p:nvPr/>
        </p:nvSpPr>
        <p:spPr>
          <a:xfrm>
            <a:off x="3017639" y="22163782"/>
            <a:ext cx="6156722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021" kern="0" spc="-2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21" b="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추론: </a:t>
            </a:r>
            <a:endParaRPr lang="en-US" sz="1021" dirty="0"/>
          </a:p>
        </p:txBody>
      </p:sp>
      <p:sp>
        <p:nvSpPr>
          <p:cNvPr id="31" name="Text 24"/>
          <p:cNvSpPr/>
          <p:nvPr/>
        </p:nvSpPr>
        <p:spPr>
          <a:xfrm>
            <a:off x="3224907" y="22516803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왜곡도가 그렇게 높지는 않다. </a:t>
            </a:r>
            <a:endParaRPr lang="en-US" sz="1021" dirty="0"/>
          </a:p>
        </p:txBody>
      </p:sp>
      <p:sp>
        <p:nvSpPr>
          <p:cNvPr id="32" name="Text 25"/>
          <p:cNvSpPr/>
          <p:nvPr/>
        </p:nvSpPr>
        <p:spPr>
          <a:xfrm>
            <a:off x="3224907" y="22801758"/>
            <a:ext cx="5949454" cy="466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다른 변환을 사용할 수 있는 정규 분포를 얻으려면 왜곡도가 0에 가까워야 하는데...이정도는 그냥 써도 될듯
</a:t>
            </a:r>
            <a:endParaRPr lang="en-US" sz="1021" dirty="0"/>
          </a:p>
        </p:txBody>
      </p:sp>
      <p:pic>
        <p:nvPicPr>
          <p:cNvPr id="33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2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43023731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017639" y="356395"/>
            <a:ext cx="327640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5. 연속형 수치 피처의 상관관계 시각화하기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639" y="858639"/>
            <a:ext cx="6156722" cy="51686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17639" y="6221611"/>
            <a:ext cx="3538240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 y(전세보증금)과 관련된 범주형 피처 시각화</a:t>
            </a:r>
            <a:endParaRPr lang="en-US" sz="1531" dirty="0"/>
          </a:p>
        </p:txBody>
      </p:sp>
      <p:sp>
        <p:nvSpPr>
          <p:cNvPr id="7" name="Shape 4"/>
          <p:cNvSpPr/>
          <p:nvPr/>
        </p:nvSpPr>
        <p:spPr>
          <a:xfrm>
            <a:off x="3017639" y="6659067"/>
            <a:ext cx="6156722" cy="427434"/>
          </a:xfrm>
          <a:prstGeom prst="roundRect">
            <a:avLst>
              <a:gd name="adj" fmla="val 10696"/>
            </a:avLst>
          </a:prstGeom>
          <a:solidFill>
            <a:srgbClr val="ECEDF8"/>
          </a:solidFill>
          <a:ln/>
        </p:spPr>
      </p:sp>
      <p:sp>
        <p:nvSpPr>
          <p:cNvPr id="8" name="Shape 5"/>
          <p:cNvSpPr/>
          <p:nvPr/>
        </p:nvSpPr>
        <p:spPr>
          <a:xfrm>
            <a:off x="3011190" y="6659067"/>
            <a:ext cx="6169620" cy="427434"/>
          </a:xfrm>
          <a:prstGeom prst="roundRect">
            <a:avLst>
              <a:gd name="adj" fmla="val 4549"/>
            </a:avLst>
          </a:prstGeom>
          <a:solidFill>
            <a:srgbClr val="ECEDF8"/>
          </a:solidFill>
          <a:ln/>
        </p:spPr>
      </p:sp>
      <p:sp>
        <p:nvSpPr>
          <p:cNvPr id="9" name="Text 6"/>
          <p:cNvSpPr/>
          <p:nvPr/>
        </p:nvSpPr>
        <p:spPr>
          <a:xfrm>
            <a:off x="3140770" y="6756202"/>
            <a:ext cx="5910461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37"/>
              </a:lnSpc>
            </a:pPr>
            <a:r>
              <a:rPr lang="en-US" sz="1021" kern="0" spc="-2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['Admin_District', 'Type', 'Address', 'Cont_Date']</a:t>
            </a:r>
            <a:endParaRPr lang="en-US" sz="1021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639" y="7232253"/>
            <a:ext cx="6156722" cy="2391867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639" y="9769872"/>
            <a:ext cx="6156722" cy="6106518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639" y="16022142"/>
            <a:ext cx="6156722" cy="59385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017639" y="22106433"/>
            <a:ext cx="6156722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endParaRPr lang="en-US" sz="1021" dirty="0"/>
          </a:p>
        </p:txBody>
      </p:sp>
      <p:sp>
        <p:nvSpPr>
          <p:cNvPr id="14" name="Text 8"/>
          <p:cNvSpPr/>
          <p:nvPr/>
        </p:nvSpPr>
        <p:spPr>
          <a:xfrm>
            <a:off x="3017639" y="22459454"/>
            <a:ext cx="6156722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021" kern="0" spc="-2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r>
              <a:rPr lang="en-US" sz="1021" b="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추론:</a:t>
            </a:r>
            <a:endParaRPr lang="en-US" sz="1021" dirty="0"/>
          </a:p>
        </p:txBody>
      </p:sp>
      <p:sp>
        <p:nvSpPr>
          <p:cNvPr id="15" name="Text 9"/>
          <p:cNvSpPr/>
          <p:nvPr/>
        </p:nvSpPr>
        <p:spPr>
          <a:xfrm>
            <a:off x="3224907" y="22812474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type과 도로명주소는 카디널리티가 높다. 이 피처에 타깃 인코딩을 해야한다. </a:t>
            </a:r>
            <a:endParaRPr lang="en-US" sz="1021" dirty="0"/>
          </a:p>
        </p:txBody>
      </p:sp>
      <p:sp>
        <p:nvSpPr>
          <p:cNvPr id="16" name="Text 10"/>
          <p:cNvSpPr/>
          <p:nvPr/>
        </p:nvSpPr>
        <p:spPr>
          <a:xfrm>
            <a:off x="3224907" y="23097431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대체적으로 불균형이 심하진 않다. 대부분 피처가 집값을 예측하는데 유용해 보인다.</a:t>
            </a:r>
            <a:endParaRPr lang="en-US" sz="1021" dirty="0"/>
          </a:p>
        </p:txBody>
      </p:sp>
      <p:sp>
        <p:nvSpPr>
          <p:cNvPr id="17" name="Text 11"/>
          <p:cNvSpPr/>
          <p:nvPr/>
        </p:nvSpPr>
        <p:spPr>
          <a:xfrm>
            <a:off x="3017639" y="23524964"/>
            <a:ext cx="3991173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7.  "전세보증금"과 관련된 불연속 숫자형 피처 시각화</a:t>
            </a:r>
            <a:endParaRPr lang="en-US" sz="1531" dirty="0"/>
          </a:p>
        </p:txBody>
      </p:sp>
      <p:sp>
        <p:nvSpPr>
          <p:cNvPr id="18" name="Shape 12"/>
          <p:cNvSpPr/>
          <p:nvPr/>
        </p:nvSpPr>
        <p:spPr>
          <a:xfrm>
            <a:off x="3017639" y="23962419"/>
            <a:ext cx="6156722" cy="660598"/>
          </a:xfrm>
          <a:prstGeom prst="roundRect">
            <a:avLst>
              <a:gd name="adj" fmla="val 6921"/>
            </a:avLst>
          </a:prstGeom>
          <a:solidFill>
            <a:srgbClr val="ECEDF8"/>
          </a:solidFill>
          <a:ln/>
        </p:spPr>
      </p:sp>
      <p:sp>
        <p:nvSpPr>
          <p:cNvPr id="19" name="Shape 13"/>
          <p:cNvSpPr/>
          <p:nvPr/>
        </p:nvSpPr>
        <p:spPr>
          <a:xfrm>
            <a:off x="3011190" y="23962419"/>
            <a:ext cx="6169620" cy="660598"/>
          </a:xfrm>
          <a:prstGeom prst="roundRect">
            <a:avLst>
              <a:gd name="adj" fmla="val 2943"/>
            </a:avLst>
          </a:prstGeom>
          <a:solidFill>
            <a:srgbClr val="ECEDF8"/>
          </a:solidFill>
          <a:ln/>
        </p:spPr>
      </p:sp>
      <p:sp>
        <p:nvSpPr>
          <p:cNvPr id="20" name="Text 14"/>
          <p:cNvSpPr/>
          <p:nvPr/>
        </p:nvSpPr>
        <p:spPr>
          <a:xfrm>
            <a:off x="3140770" y="24059555"/>
            <a:ext cx="5910461" cy="466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837"/>
              </a:lnSpc>
            </a:pPr>
            <a:r>
              <a:rPr lang="en-US" sz="1021" kern="0" spc="-2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['AD_Code','YearBuilt','Age','Star_Cnt','Michelin_Cnt','Mc_cnt','Bigstore_cnt','Market_cnt','Subway_cnt','Kinder_cnt']</a:t>
            </a:r>
            <a:endParaRPr lang="en-US" sz="1021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639" y="24768770"/>
            <a:ext cx="6156722" cy="503326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3017639" y="29947791"/>
            <a:ext cx="6156722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021" kern="0" spc="-2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r>
              <a:rPr lang="en-US" sz="1021" b="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추론:</a:t>
            </a:r>
            <a:endParaRPr lang="en-US" sz="1021" dirty="0"/>
          </a:p>
        </p:txBody>
      </p:sp>
      <p:sp>
        <p:nvSpPr>
          <p:cNvPr id="23" name="Text 16"/>
          <p:cNvSpPr/>
          <p:nvPr/>
        </p:nvSpPr>
        <p:spPr>
          <a:xfrm>
            <a:off x="3224907" y="30300811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Mc_cnt, subway_cnt, 유치원수 개수와 강한 양의 개수가 있다.</a:t>
            </a:r>
            <a:endParaRPr lang="en-US" sz="1021" dirty="0"/>
          </a:p>
        </p:txBody>
      </p:sp>
      <p:sp>
        <p:nvSpPr>
          <p:cNvPr id="24" name="Text 17"/>
          <p:cNvSpPr/>
          <p:nvPr/>
        </p:nvSpPr>
        <p:spPr>
          <a:xfrm>
            <a:off x="3224907" y="30585768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Bigstore_cnt의 경우 약간의 음의관계가 있다.</a:t>
            </a:r>
            <a:endParaRPr lang="en-US" sz="1021" dirty="0"/>
          </a:p>
        </p:txBody>
      </p:sp>
      <p:sp>
        <p:nvSpPr>
          <p:cNvPr id="25" name="Text 18"/>
          <p:cNvSpPr/>
          <p:nvPr/>
        </p:nvSpPr>
        <p:spPr>
          <a:xfrm>
            <a:off x="3224907" y="30870723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일단 다 사용은 가능할 듯?</a:t>
            </a:r>
            <a:endParaRPr lang="en-US" sz="1021" dirty="0"/>
          </a:p>
        </p:txBody>
      </p:sp>
      <p:sp>
        <p:nvSpPr>
          <p:cNvPr id="26" name="Text 19"/>
          <p:cNvSpPr/>
          <p:nvPr/>
        </p:nvSpPr>
        <p:spPr>
          <a:xfrm>
            <a:off x="3017639" y="31298257"/>
            <a:ext cx="3362028" cy="405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89"/>
              </a:lnSpc>
            </a:pPr>
            <a:r>
              <a:rPr lang="en-US" sz="2552" b="1" kern="0" spc="-7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2-4. 데이터 전처리 part2</a:t>
            </a:r>
            <a:endParaRPr lang="en-US" sz="2552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639" y="31897638"/>
            <a:ext cx="6156722" cy="226794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3017639" y="34311332"/>
            <a:ext cx="6156722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021" kern="0" spc="-2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r>
              <a:rPr lang="en-US" sz="1021" b="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추론:</a:t>
            </a:r>
            <a:endParaRPr lang="en-US" sz="1021" dirty="0"/>
          </a:p>
        </p:txBody>
      </p:sp>
      <p:sp>
        <p:nvSpPr>
          <p:cNvPr id="29" name="Text 21"/>
          <p:cNvSpPr/>
          <p:nvPr/>
        </p:nvSpPr>
        <p:spPr>
          <a:xfrm>
            <a:off x="3224907" y="34664353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SalePrice가 정규 분포로 변환되었음을 명확하게 확인할 수 있다.</a:t>
            </a:r>
            <a:endParaRPr lang="en-US" sz="1021" dirty="0"/>
          </a:p>
        </p:txBody>
      </p:sp>
      <p:sp>
        <p:nvSpPr>
          <p:cNvPr id="30" name="Text 22"/>
          <p:cNvSpPr/>
          <p:nvPr/>
        </p:nvSpPr>
        <p:spPr>
          <a:xfrm>
            <a:off x="3224907" y="34949308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이는 동질성, 해석 가능성 및 모델 성능에서 모델링하는 데 도움이 된다.</a:t>
            </a:r>
            <a:endParaRPr lang="en-US" sz="1021" dirty="0"/>
          </a:p>
        </p:txBody>
      </p:sp>
      <p:sp>
        <p:nvSpPr>
          <p:cNvPr id="31" name="Text 23"/>
          <p:cNvSpPr/>
          <p:nvPr/>
        </p:nvSpPr>
        <p:spPr>
          <a:xfrm>
            <a:off x="3017639" y="35376843"/>
            <a:ext cx="5880993" cy="324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52"/>
              </a:lnSpc>
            </a:pPr>
            <a:r>
              <a:rPr lang="en-US" sz="2041" b="1" kern="0" spc="-6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2-4-1. 연속형 피처에 boxcox를 적용하여 왜곡도 줄이기</a:t>
            </a:r>
            <a:endParaRPr lang="en-US" sz="2041" dirty="0"/>
          </a:p>
        </p:txBody>
      </p:sp>
      <p:sp>
        <p:nvSpPr>
          <p:cNvPr id="32" name="Text 24"/>
          <p:cNvSpPr/>
          <p:nvPr/>
        </p:nvSpPr>
        <p:spPr>
          <a:xfrm>
            <a:off x="3017639" y="35895260"/>
            <a:ext cx="1555353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Boxcox변환</a:t>
            </a:r>
            <a:endParaRPr lang="en-US" sz="1531" dirty="0"/>
          </a:p>
        </p:txBody>
      </p:sp>
      <p:sp>
        <p:nvSpPr>
          <p:cNvPr id="33" name="Text 25"/>
          <p:cNvSpPr/>
          <p:nvPr/>
        </p:nvSpPr>
        <p:spPr>
          <a:xfrm>
            <a:off x="3017639" y="36332716"/>
            <a:ext cx="1555353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</a:t>
            </a:r>
            <a:endParaRPr lang="en-US" sz="1531" dirty="0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7640" y="36770171"/>
            <a:ext cx="2600424" cy="615653"/>
          </a:xfrm>
          <a:prstGeom prst="rect">
            <a:avLst/>
          </a:prstGeom>
        </p:spPr>
      </p:pic>
      <p:pic>
        <p:nvPicPr>
          <p:cNvPr id="3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639" y="37531576"/>
            <a:ext cx="6156722" cy="1426667"/>
          </a:xfrm>
          <a:prstGeom prst="rect">
            <a:avLst/>
          </a:prstGeom>
        </p:spPr>
      </p:pic>
      <p:sp>
        <p:nvSpPr>
          <p:cNvPr id="36" name="Text 26"/>
          <p:cNvSpPr/>
          <p:nvPr/>
        </p:nvSpPr>
        <p:spPr>
          <a:xfrm>
            <a:off x="3017639" y="39152612"/>
            <a:ext cx="1555353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</a:t>
            </a:r>
            <a:endParaRPr lang="en-US" sz="1531" dirty="0"/>
          </a:p>
        </p:txBody>
      </p:sp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7639" y="39590068"/>
            <a:ext cx="1514872" cy="1125934"/>
          </a:xfrm>
          <a:prstGeom prst="rect">
            <a:avLst/>
          </a:prstGeom>
        </p:spPr>
      </p:pic>
      <p:pic>
        <p:nvPicPr>
          <p:cNvPr id="38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639" y="40861754"/>
            <a:ext cx="6156722" cy="1426667"/>
          </a:xfrm>
          <a:prstGeom prst="rect">
            <a:avLst/>
          </a:prstGeom>
        </p:spPr>
      </p:pic>
      <p:sp>
        <p:nvSpPr>
          <p:cNvPr id="39" name="Text 27"/>
          <p:cNvSpPr/>
          <p:nvPr/>
        </p:nvSpPr>
        <p:spPr>
          <a:xfrm>
            <a:off x="3224907" y="42434173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왜곡도를 조정하였고 boxcox</a:t>
            </a:r>
            <a:endParaRPr lang="en-US" sz="1021" dirty="0"/>
          </a:p>
        </p:txBody>
      </p:sp>
      <p:pic>
        <p:nvPicPr>
          <p:cNvPr id="40" name="Image 10" descr="preencoded.png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3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489696" y="417910"/>
            <a:ext cx="3036888" cy="474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737"/>
              </a:lnSpc>
            </a:pPr>
            <a:r>
              <a:rPr lang="en-US" sz="2989" b="1" kern="0" spc="-9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2-4-2. 인코딩 수행</a:t>
            </a:r>
            <a:endParaRPr lang="en-US" sz="2989" dirty="0"/>
          </a:p>
        </p:txBody>
      </p:sp>
      <p:sp>
        <p:nvSpPr>
          <p:cNvPr id="5" name="Text 3"/>
          <p:cNvSpPr/>
          <p:nvPr/>
        </p:nvSpPr>
        <p:spPr>
          <a:xfrm>
            <a:off x="2489696" y="1120081"/>
            <a:ext cx="1822053" cy="2847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42"/>
              </a:lnSpc>
            </a:pPr>
            <a:r>
              <a:rPr lang="en-US" sz="1793" b="1" kern="0" spc="-5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타깃인코딩</a:t>
            </a:r>
            <a:endParaRPr lang="en-US" sz="179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696" y="1632545"/>
            <a:ext cx="7212608" cy="14278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89696" y="3288109"/>
            <a:ext cx="1822053" cy="2847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42"/>
              </a:lnSpc>
            </a:pPr>
            <a:r>
              <a:rPr lang="en-US" sz="1793" b="1" kern="0" spc="-5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라벨인코딩</a:t>
            </a:r>
            <a:endParaRPr lang="en-US" sz="1793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696" y="3800574"/>
            <a:ext cx="7212608" cy="21269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489696" y="6155234"/>
            <a:ext cx="1822053" cy="2847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42"/>
              </a:lnSpc>
            </a:pPr>
            <a:r>
              <a:rPr lang="en-US" sz="1793" b="1" kern="0" spc="-5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RobustScaler</a:t>
            </a:r>
            <a:endParaRPr lang="en-US" sz="1793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5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9021267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017639" y="356395"/>
            <a:ext cx="2592288" cy="405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89"/>
              </a:lnSpc>
            </a:pPr>
            <a:r>
              <a:rPr lang="en-US" sz="2552" b="1" kern="0" spc="-7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결과 데이터셋…</a:t>
            </a:r>
            <a:endParaRPr lang="en-US" sz="255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510" y="1105992"/>
            <a:ext cx="268288" cy="155535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398" y="1105992"/>
            <a:ext cx="452140" cy="155535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137" y="1105992"/>
            <a:ext cx="120452" cy="1555353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189" y="1105992"/>
            <a:ext cx="179883" cy="1555353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673" y="1105992"/>
            <a:ext cx="108843" cy="1555353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116" y="1105992"/>
            <a:ext cx="178793" cy="1555353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9508" y="1105992"/>
            <a:ext cx="285453" cy="1555353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6561" y="1105992"/>
            <a:ext cx="198239" cy="1555353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6400" y="1105992"/>
            <a:ext cx="344091" cy="1555353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3017639" y="2941142"/>
            <a:ext cx="1555353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상관관계 분석</a:t>
            </a:r>
            <a:endParaRPr lang="en-US" sz="1531" dirty="0"/>
          </a:p>
        </p:txBody>
      </p:sp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639" y="3378597"/>
            <a:ext cx="6156722" cy="4554339"/>
          </a:xfrm>
          <a:prstGeom prst="rect">
            <a:avLst/>
          </a:prstGeom>
        </p:spPr>
      </p:pic>
      <p:sp>
        <p:nvSpPr>
          <p:cNvPr id="16" name="Text 4"/>
          <p:cNvSpPr/>
          <p:nvPr/>
        </p:nvSpPr>
        <p:spPr>
          <a:xfrm>
            <a:off x="3017639" y="8078688"/>
            <a:ext cx="6156722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021" kern="0" spc="-2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r>
              <a:rPr lang="en-US" sz="1021" b="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추론:</a:t>
            </a:r>
            <a:endParaRPr lang="en-US" sz="1021" dirty="0"/>
          </a:p>
        </p:txBody>
      </p:sp>
      <p:sp>
        <p:nvSpPr>
          <p:cNvPr id="17" name="Text 5"/>
          <p:cNvSpPr/>
          <p:nvPr/>
        </p:nvSpPr>
        <p:spPr>
          <a:xfrm>
            <a:off x="3224907" y="8431708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집에 관련된 직접적인 정보인  Area와 floor를 제외하고는 유의미한 상관관계는 보기 어렵다.</a:t>
            </a:r>
            <a:endParaRPr lang="en-US" sz="1021" dirty="0"/>
          </a:p>
        </p:txBody>
      </p:sp>
      <p:pic>
        <p:nvPicPr>
          <p:cNvPr id="18" name="Image 10" descr="preencoded.png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0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29986288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017640" y="356395"/>
            <a:ext cx="5953919" cy="417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89"/>
              </a:lnSpc>
            </a:pPr>
            <a:r>
              <a:rPr lang="en-US" sz="2552" b="1" kern="0" spc="-7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👀 2-5-1. 강남구 전세금, 역세권 영향 받을까?</a:t>
            </a:r>
            <a:endParaRPr lang="en-US" sz="2552" dirty="0"/>
          </a:p>
        </p:txBody>
      </p:sp>
      <p:sp>
        <p:nvSpPr>
          <p:cNvPr id="5" name="Text 3"/>
          <p:cNvSpPr/>
          <p:nvPr/>
        </p:nvSpPr>
        <p:spPr>
          <a:xfrm>
            <a:off x="3224907" y="1033265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어떤 데이터에서 어떤 칼럼을 사용했는지?</a:t>
            </a:r>
            <a:endParaRPr lang="en-US" sz="1021" dirty="0"/>
          </a:p>
        </p:txBody>
      </p:sp>
      <p:sp>
        <p:nvSpPr>
          <p:cNvPr id="6" name="Text 4"/>
          <p:cNvSpPr/>
          <p:nvPr/>
        </p:nvSpPr>
        <p:spPr>
          <a:xfrm>
            <a:off x="3224907" y="1318221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역세권</a:t>
            </a:r>
            <a:endParaRPr lang="en-US" sz="1021" dirty="0"/>
          </a:p>
        </p:txBody>
      </p:sp>
      <p:sp>
        <p:nvSpPr>
          <p:cNvPr id="7" name="Text 5"/>
          <p:cNvSpPr/>
          <p:nvPr/>
        </p:nvSpPr>
        <p:spPr>
          <a:xfrm>
            <a:off x="3432274" y="1603177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지하철역이나 철도역 주변의 주변 환경, 즉 어느 특정역을 이용하는 인근 지역의 범위를 의미한다.</a:t>
            </a:r>
            <a:endParaRPr lang="en-US" sz="1021" dirty="0"/>
          </a:p>
        </p:txBody>
      </p:sp>
      <p:sp>
        <p:nvSpPr>
          <p:cNvPr id="8" name="Text 6"/>
          <p:cNvSpPr/>
          <p:nvPr/>
        </p:nvSpPr>
        <p:spPr>
          <a:xfrm>
            <a:off x="3432274" y="1888133"/>
            <a:ext cx="5742087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571477" lvl="1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일반적으로 지하철역에서 걸어서 5~10분 거리에 있는 지역을 말한다.</a:t>
            </a:r>
            <a:endParaRPr lang="en-US" sz="1021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639" y="2267050"/>
            <a:ext cx="6156722" cy="321508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3224907" y="5627886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강남구 아파트를 중심으로 분석한 선행연구에서도 역세권과 유의미한 선형성이 없었다.</a:t>
            </a:r>
            <a:endParaRPr lang="en-US" sz="1021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639" y="6006803"/>
            <a:ext cx="6156722" cy="80714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224907" y="6959699"/>
            <a:ext cx="5949454" cy="466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강남구가 고가 주택시장에 대한 대표성을 가지고 있으며, 여전히 존재하는 강남구에 대한 기대감 등 주택가격에 좀 더 지배적으로 영향을 미치는 요인이 존재할 것으로 예상된다.</a:t>
            </a:r>
            <a:endParaRPr lang="en-US" sz="1021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640" y="7571780"/>
            <a:ext cx="5711131" cy="688479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639" y="8406011"/>
            <a:ext cx="6156722" cy="341074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017639" y="12011124"/>
            <a:ext cx="4085928" cy="405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89"/>
              </a:lnSpc>
            </a:pPr>
            <a:r>
              <a:rPr lang="en-US" sz="2552" b="1" kern="0" spc="-7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잘못된 그래프 설명 및 어투 수정</a:t>
            </a:r>
            <a:endParaRPr lang="en-US" sz="2552" dirty="0"/>
          </a:p>
        </p:txBody>
      </p:sp>
      <p:sp>
        <p:nvSpPr>
          <p:cNvPr id="16" name="Text 10"/>
          <p:cNvSpPr/>
          <p:nvPr/>
        </p:nvSpPr>
        <p:spPr>
          <a:xfrm>
            <a:off x="3224907" y="12610505"/>
            <a:ext cx="5949454" cy="2458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설명을 위해 </a:t>
            </a:r>
            <a:r>
              <a:rPr lang="en-US" sz="1021" kern="0" spc="-2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입니다.</a:t>
            </a: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를 사용했지만 통일감을 위해 </a:t>
            </a:r>
            <a:r>
              <a:rPr lang="en-US" sz="1021" kern="0" spc="-20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~이다.</a:t>
            </a: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 바꾸었습니다.</a:t>
            </a:r>
            <a:endParaRPr lang="en-US" sz="1021" dirty="0"/>
          </a:p>
        </p:txBody>
      </p:sp>
      <p:sp>
        <p:nvSpPr>
          <p:cNvPr id="17" name="Text 11"/>
          <p:cNvSpPr/>
          <p:nvPr/>
        </p:nvSpPr>
        <p:spPr>
          <a:xfrm>
            <a:off x="3224907" y="12908161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그리고 한 줄로 이어서 설명할 수 있는 부분은 한 줄로 이었습니다.</a:t>
            </a:r>
            <a:endParaRPr lang="en-US" sz="1021" dirty="0"/>
          </a:p>
        </p:txBody>
      </p:sp>
      <p:sp>
        <p:nvSpPr>
          <p:cNvPr id="18" name="Text 12"/>
          <p:cNvSpPr/>
          <p:nvPr/>
        </p:nvSpPr>
        <p:spPr>
          <a:xfrm>
            <a:off x="3224907" y="13193118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b="1" i="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분석결과도 디테일하게 적었습니다. 괄호에 지하철역명을 적었는데 지저분하면 지우셔도 됩니다.</a:t>
            </a:r>
            <a:endParaRPr lang="en-US" sz="1021" dirty="0"/>
          </a:p>
        </p:txBody>
      </p:sp>
      <p:sp>
        <p:nvSpPr>
          <p:cNvPr id="19" name="Text 13"/>
          <p:cNvSpPr/>
          <p:nvPr/>
        </p:nvSpPr>
        <p:spPr>
          <a:xfrm>
            <a:off x="3017639" y="13620651"/>
            <a:ext cx="1555353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3"/>
              </a:lnSpc>
            </a:pPr>
            <a:r>
              <a:rPr lang="en-US" sz="1531" b="1" kern="0" spc="-4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그래프 설명</a:t>
            </a:r>
            <a:endParaRPr lang="en-US" sz="1531" dirty="0"/>
          </a:p>
        </p:txBody>
      </p:sp>
      <p:sp>
        <p:nvSpPr>
          <p:cNvPr id="20" name="Text 14"/>
          <p:cNvSpPr/>
          <p:nvPr/>
        </p:nvSpPr>
        <p:spPr>
          <a:xfrm>
            <a:off x="3224907" y="14058107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열은 역을 기준으로, 행은 (아파트+비아파트), 아파트, 비아파트로 구분된다.</a:t>
            </a:r>
            <a:endParaRPr lang="en-US" sz="1021" dirty="0"/>
          </a:p>
        </p:txBody>
      </p:sp>
      <p:sp>
        <p:nvSpPr>
          <p:cNvPr id="21" name="Text 15"/>
          <p:cNvSpPr/>
          <p:nvPr/>
        </p:nvSpPr>
        <p:spPr>
          <a:xfrm>
            <a:off x="3224907" y="14343063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첫 번째 열은 모든 역을 통합하여 나타낸 시각화 자료이다.</a:t>
            </a:r>
            <a:endParaRPr lang="en-US" sz="1021" dirty="0"/>
          </a:p>
        </p:txBody>
      </p:sp>
      <p:sp>
        <p:nvSpPr>
          <p:cNvPr id="22" name="Text 16"/>
          <p:cNvSpPr/>
          <p:nvPr/>
        </p:nvSpPr>
        <p:spPr>
          <a:xfrm>
            <a:off x="3224907" y="14628019"/>
            <a:ext cx="5949454" cy="466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나머지 열은 역은 '아파트'/'비아파트', 회귀선의 기울기(양/음)에 따라 그래프 개형을 4가지로 나누어 경향을 뚜렷하게 보여주는 역을 선별하여 나타낸 시각화 자료이다.</a:t>
            </a:r>
            <a:endParaRPr lang="en-US" sz="1021" dirty="0"/>
          </a:p>
        </p:txBody>
      </p:sp>
      <p:sp>
        <p:nvSpPr>
          <p:cNvPr id="23" name="Text 17"/>
          <p:cNvSpPr/>
          <p:nvPr/>
        </p:nvSpPr>
        <p:spPr>
          <a:xfrm>
            <a:off x="3224907" y="15146139"/>
            <a:ext cx="5949454" cy="466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그럼에도 불구하고 경향이 희미한 그래프가 있는데 그만큼 해당 경향을 갖는 역들이 적은 것을 의미한다.('강남역', '선정릉 비아파트')</a:t>
            </a:r>
            <a:endParaRPr lang="en-US" sz="1021" dirty="0"/>
          </a:p>
        </p:txBody>
      </p:sp>
      <p:sp>
        <p:nvSpPr>
          <p:cNvPr id="24" name="Text 18"/>
          <p:cNvSpPr/>
          <p:nvPr/>
        </p:nvSpPr>
        <p:spPr>
          <a:xfrm>
            <a:off x="3224907" y="15664259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x축은 역과의 거리(최대 500m)를 나타내며, y축은 주택의 전세보증금을 의미한다.</a:t>
            </a:r>
            <a:endParaRPr lang="en-US" sz="1021" dirty="0"/>
          </a:p>
        </p:txBody>
      </p:sp>
      <p:sp>
        <p:nvSpPr>
          <p:cNvPr id="25" name="Text 19"/>
          <p:cNvSpPr/>
          <p:nvPr/>
        </p:nvSpPr>
        <p:spPr>
          <a:xfrm>
            <a:off x="3224907" y="15949216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 그래프에 역과의 거리와 보증금을 매핑, 표시하여 거리에 따른 보증금에 경향을 나타냈다.</a:t>
            </a:r>
            <a:endParaRPr lang="en-US" sz="1021" dirty="0"/>
          </a:p>
        </p:txBody>
      </p:sp>
      <p:sp>
        <p:nvSpPr>
          <p:cNvPr id="26" name="Text 20"/>
          <p:cNvSpPr/>
          <p:nvPr/>
        </p:nvSpPr>
        <p:spPr>
          <a:xfrm>
            <a:off x="3224907" y="16234172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경향을 좀 더 명확히 확인하기 위해 회귀선도 함께 나타냈다.</a:t>
            </a:r>
            <a:endParaRPr lang="en-US" sz="1021" dirty="0"/>
          </a:p>
        </p:txBody>
      </p:sp>
      <p:sp>
        <p:nvSpPr>
          <p:cNvPr id="27" name="Text 21"/>
          <p:cNvSpPr/>
          <p:nvPr/>
        </p:nvSpPr>
        <p:spPr>
          <a:xfrm>
            <a:off x="3224907" y="16519128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이외에도 빨간선과 초록선이 표시되어있다.</a:t>
            </a:r>
            <a:endParaRPr lang="en-US" sz="1021" dirty="0"/>
          </a:p>
        </p:txBody>
      </p:sp>
      <p:sp>
        <p:nvSpPr>
          <p:cNvPr id="28" name="Text 22"/>
          <p:cNvSpPr/>
          <p:nvPr/>
        </p:nvSpPr>
        <p:spPr>
          <a:xfrm>
            <a:off x="3224907" y="16804084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빨간선은 각 역에서 0.5km 이내 주택 전세금의 평균을 나타내는 선이다.</a:t>
            </a:r>
            <a:endParaRPr lang="en-US" sz="1021" dirty="0"/>
          </a:p>
        </p:txBody>
      </p:sp>
      <p:sp>
        <p:nvSpPr>
          <p:cNvPr id="29" name="Text 23"/>
          <p:cNvSpPr/>
          <p:nvPr/>
        </p:nvSpPr>
        <p:spPr>
          <a:xfrm>
            <a:off x="3224907" y="17089041"/>
            <a:ext cx="5949454" cy="466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초록선은 각 역에서 0.5~1km 이내 주택 전세금의 평균을 나타내는 선이다.(반경 내 모든 주택이 아닌 주변에 역이 하나도 없는 집들만 사용했다.)</a:t>
            </a:r>
            <a:endParaRPr lang="en-US" sz="1021" dirty="0"/>
          </a:p>
        </p:txBody>
      </p:sp>
      <p:sp>
        <p:nvSpPr>
          <p:cNvPr id="30" name="Text 24"/>
          <p:cNvSpPr/>
          <p:nvPr/>
        </p:nvSpPr>
        <p:spPr>
          <a:xfrm>
            <a:off x="3224907" y="17607161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 그래프 별로 해석을 달리한다.</a:t>
            </a:r>
            <a:endParaRPr lang="en-US" sz="1021" dirty="0"/>
          </a:p>
        </p:txBody>
      </p:sp>
      <p:sp>
        <p:nvSpPr>
          <p:cNvPr id="31" name="Text 25"/>
          <p:cNvSpPr/>
          <p:nvPr/>
        </p:nvSpPr>
        <p:spPr>
          <a:xfrm>
            <a:off x="3224907" y="17892118"/>
            <a:ext cx="5949454" cy="6994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일원역의 경우, 회귀선의 기울기가 모두 음수이며 일원역 500m 반경 주택들은 역세권에 영향을 받는것을 의미한다. 하지만 '아파트'의 경우 빨간선이 초록선보다 높은데, 500m를 벗어나며 주변에 지하철역이 없는 아파트의 전세금이 평균적으로 더 높은 것을 의미한다. 앞에 해석과 반대되는 결과이다.</a:t>
            </a:r>
            <a:endParaRPr lang="en-US" sz="1021" dirty="0"/>
          </a:p>
        </p:txBody>
      </p:sp>
      <p:sp>
        <p:nvSpPr>
          <p:cNvPr id="32" name="Text 26"/>
          <p:cNvSpPr/>
          <p:nvPr/>
        </p:nvSpPr>
        <p:spPr>
          <a:xfrm>
            <a:off x="3224907" y="18643402"/>
            <a:ext cx="5949454" cy="23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일원역은 그래프에 따라 상반된 해석결과를 보여주는데, 각 역을 분석한 결과는 다음과 같다.</a:t>
            </a:r>
            <a:endParaRPr lang="en-US" sz="1021" dirty="0"/>
          </a:p>
        </p:txBody>
      </p:sp>
      <p:sp>
        <p:nvSpPr>
          <p:cNvPr id="33" name="Text 27"/>
          <p:cNvSpPr/>
          <p:nvPr/>
        </p:nvSpPr>
        <p:spPr>
          <a:xfrm>
            <a:off x="3224907" y="18928358"/>
            <a:ext cx="5949454" cy="932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총 27개의 역 중 9개가 음의 상관관계를 보였으며(도곡, 선릉, 학동, 압구정, 압구정로데오, 일원, 대모산입구, 학여울, 삼성), 이 중 5개가 초록선이 빨간석보다 높았다.(도곡, 선릉, 학동, 압구정, 압구정로데오) 하지만 학동역, 압구정로데오역은 회귀선의 기울기가 0에 가까운 음수였다. 따라서 도곡역, 선릉역, 압구정역만이 역세권에 유의미한 영향을 받는것으로 나타났다.</a:t>
            </a:r>
            <a:endParaRPr lang="en-US" sz="1021" dirty="0"/>
          </a:p>
        </p:txBody>
      </p:sp>
      <p:sp>
        <p:nvSpPr>
          <p:cNvPr id="34" name="Text 28"/>
          <p:cNvSpPr/>
          <p:nvPr/>
        </p:nvSpPr>
        <p:spPr>
          <a:xfrm>
            <a:off x="3224907" y="19912807"/>
            <a:ext cx="5949454" cy="932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'아파트'의 경우 10개가 음의 상관관계를 보였으며(도곡, 선릉, 논현, 강남구청, 압구정, 일원, 대모산입구, 학여울, 강남, 삼성), 이 중 5개가 초록선이 빨간석보다 높았다.(도곡, 선릉, 논현, 강남구청, 압구정) 하지만 선릉역, 강남구청역, 압구정역은 회귀선의 기울기가 0에 가까운 음수였다. 따라서 도곡역, 논현역만이 역세권에 유의미한 영향을 받는것으로 나타났다.</a:t>
            </a:r>
            <a:endParaRPr lang="en-US" sz="1021" dirty="0"/>
          </a:p>
        </p:txBody>
      </p:sp>
      <p:sp>
        <p:nvSpPr>
          <p:cNvPr id="35" name="Text 29"/>
          <p:cNvSpPr/>
          <p:nvPr/>
        </p:nvSpPr>
        <p:spPr>
          <a:xfrm>
            <a:off x="3224907" y="20897255"/>
            <a:ext cx="5949454" cy="932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'비아파트'의 경우 10개가 음의 상관관계를 보였으며(일원, 매봉, 언주, 선정릉, 청담, 압구정, 압구정로데오, 개포동, 삼성, 논현), 이 중 7개가 초록선이 빨간석보다 높았다.(일원, 매봉, 언주, 선정릉, 청담, 압구정, 압구정로데오) 하지만 매봉역, 언주역, 선정릉역, 청담역은 회귀선의 기울기가 0에 가까운 음수였다. 따라서 일원역, 압구정역, 압구정로데오역만이 역세권에 유의미한 영향을 받는것으로 나타났다.</a:t>
            </a:r>
            <a:endParaRPr lang="en-US" sz="1021" dirty="0"/>
          </a:p>
        </p:txBody>
      </p:sp>
      <p:sp>
        <p:nvSpPr>
          <p:cNvPr id="36" name="Text 30"/>
          <p:cNvSpPr/>
          <p:nvPr/>
        </p:nvSpPr>
        <p:spPr>
          <a:xfrm>
            <a:off x="3224907" y="21881703"/>
            <a:ext cx="5949454" cy="466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1837"/>
              </a:lnSpc>
              <a:buSzPct val="100000"/>
              <a:buChar char="•"/>
            </a:pPr>
            <a:r>
              <a:rPr lang="en-US" sz="1021" kern="0" spc="-2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세가지 측면에서 모두 유의미한 역은 없었으며, 도곡역(통합, 아파트), 압구정역(통합, '비아파트')가 두가지 측면에서 유의미한 영향을 받았다.</a:t>
            </a:r>
            <a:endParaRPr lang="en-US" sz="1021" dirty="0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639" y="22493783"/>
            <a:ext cx="6156722" cy="3495179"/>
          </a:xfrm>
          <a:prstGeom prst="rect">
            <a:avLst/>
          </a:prstGeom>
        </p:spPr>
      </p:pic>
      <p:pic>
        <p:nvPicPr>
          <p:cNvPr id="3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7639" y="26134715"/>
            <a:ext cx="6156722" cy="3495179"/>
          </a:xfrm>
          <a:prstGeom prst="rect">
            <a:avLst/>
          </a:prstGeom>
        </p:spPr>
      </p:pic>
      <p:pic>
        <p:nvPicPr>
          <p:cNvPr id="39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1795" y="6324600"/>
            <a:ext cx="191400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1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20927-5D6E-1AB4-D564-48FD4DC820CD}"/>
              </a:ext>
            </a:extLst>
          </p:cNvPr>
          <p:cNvSpPr txBox="1"/>
          <p:nvPr/>
        </p:nvSpPr>
        <p:spPr>
          <a:xfrm>
            <a:off x="1585081" y="732189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8ACB0-3B4A-DF3E-9DB5-15701F3B1BC7}"/>
              </a:ext>
            </a:extLst>
          </p:cNvPr>
          <p:cNvSpPr txBox="1"/>
          <p:nvPr/>
        </p:nvSpPr>
        <p:spPr>
          <a:xfrm>
            <a:off x="691888" y="51674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EA9F5-D881-6C82-B6ED-3E1CA338B68F}"/>
              </a:ext>
            </a:extLst>
          </p:cNvPr>
          <p:cNvSpPr txBox="1"/>
          <p:nvPr/>
        </p:nvSpPr>
        <p:spPr>
          <a:xfrm>
            <a:off x="1828105" y="1672330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서론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63B949-53A8-5C27-5748-F841FEAB88A0}"/>
              </a:ext>
            </a:extLst>
          </p:cNvPr>
          <p:cNvGrpSpPr/>
          <p:nvPr/>
        </p:nvGrpSpPr>
        <p:grpSpPr>
          <a:xfrm>
            <a:off x="1844487" y="2634264"/>
            <a:ext cx="2212465" cy="935152"/>
            <a:chOff x="5253582" y="1414193"/>
            <a:chExt cx="2212465" cy="9351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57C429-D02E-071D-BE9E-4EDB1ABA8484}"/>
                </a:ext>
              </a:extLst>
            </p:cNvPr>
            <p:cNvSpPr txBox="1"/>
            <p:nvPr/>
          </p:nvSpPr>
          <p:spPr>
            <a:xfrm>
              <a:off x="5253582" y="1414193"/>
              <a:ext cx="22124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+mj-ea"/>
                  <a:ea typeface="+mj-ea"/>
                </a:rPr>
                <a:t>2.</a:t>
              </a:r>
              <a:r>
                <a:rPr lang="ko-KR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3200" b="1" dirty="0">
                  <a:solidFill>
                    <a:schemeClr val="bg1"/>
                  </a:solidFill>
                  <a:latin typeface="+mj-ea"/>
                  <a:ea typeface="+mj-ea"/>
                </a:rPr>
                <a:t>Dataset</a:t>
              </a:r>
              <a:endParaRPr lang="ko-KR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62D90-E49A-734C-FD5D-DF34B8816DAA}"/>
                </a:ext>
              </a:extLst>
            </p:cNvPr>
            <p:cNvSpPr txBox="1"/>
            <p:nvPr/>
          </p:nvSpPr>
          <p:spPr>
            <a:xfrm>
              <a:off x="5340496" y="1949235"/>
              <a:ext cx="1643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데이터 수집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621714B-1B77-3AA7-7A67-02B7FB793EE8}"/>
              </a:ext>
            </a:extLst>
          </p:cNvPr>
          <p:cNvGrpSpPr/>
          <p:nvPr/>
        </p:nvGrpSpPr>
        <p:grpSpPr>
          <a:xfrm>
            <a:off x="1844487" y="3940597"/>
            <a:ext cx="3385574" cy="2400657"/>
            <a:chOff x="5970213" y="2455545"/>
            <a:chExt cx="3385574" cy="240065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7B0206-2BCE-D5ED-2009-9C537174032A}"/>
                </a:ext>
              </a:extLst>
            </p:cNvPr>
            <p:cNvSpPr txBox="1"/>
            <p:nvPr/>
          </p:nvSpPr>
          <p:spPr>
            <a:xfrm>
              <a:off x="5970213" y="2455545"/>
              <a:ext cx="284885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+mj-ea"/>
                  <a:ea typeface="+mj-ea"/>
                </a:rPr>
                <a:t>3. EDA &amp;</a:t>
              </a:r>
            </a:p>
            <a:p>
              <a:r>
                <a:rPr lang="en-US" altLang="ko-KR" sz="3200" b="1" dirty="0">
                  <a:solidFill>
                    <a:schemeClr val="bg1"/>
                  </a:solidFill>
                  <a:latin typeface="+mj-ea"/>
                  <a:ea typeface="+mj-ea"/>
                </a:rPr>
                <a:t>     </a:t>
              </a:r>
              <a:r>
                <a:rPr lang="ko-KR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데이터 시각화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D3392B-9EC2-95C3-A72B-152340AA5B1E}"/>
                </a:ext>
              </a:extLst>
            </p:cNvPr>
            <p:cNvSpPr txBox="1"/>
            <p:nvPr/>
          </p:nvSpPr>
          <p:spPr>
            <a:xfrm>
              <a:off x="6045265" y="3532763"/>
              <a:ext cx="331052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데이터 </a:t>
              </a:r>
              <a:r>
                <a:rPr lang="ko-KR" altLang="en-US" sz="2000" dirty="0" err="1">
                  <a:solidFill>
                    <a:schemeClr val="bg1"/>
                  </a:solidFill>
                  <a:latin typeface="+mn-ea"/>
                </a:rPr>
                <a:t>전처리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Feature Analysis &amp; EDA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데이터 </a:t>
              </a:r>
              <a:r>
                <a:rPr lang="ko-KR" altLang="en-US" sz="2000" dirty="0" err="1">
                  <a:solidFill>
                    <a:schemeClr val="bg1"/>
                  </a:solidFill>
                  <a:latin typeface="+mn-ea"/>
                </a:rPr>
                <a:t>전처리</a:t>
              </a: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Part2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상관관계 분석</a:t>
              </a: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rgbClr val="03335F"/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ED10C9B-FBFF-3582-686F-CF0043368F63}"/>
              </a:ext>
            </a:extLst>
          </p:cNvPr>
          <p:cNvGrpSpPr/>
          <p:nvPr/>
        </p:nvGrpSpPr>
        <p:grpSpPr>
          <a:xfrm>
            <a:off x="6683850" y="1672330"/>
            <a:ext cx="3194463" cy="2154436"/>
            <a:chOff x="9353273" y="2076513"/>
            <a:chExt cx="3194463" cy="21544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39F643-8E28-249A-7C5B-A2A8BB3E0682}"/>
                </a:ext>
              </a:extLst>
            </p:cNvPr>
            <p:cNvSpPr txBox="1"/>
            <p:nvPr/>
          </p:nvSpPr>
          <p:spPr>
            <a:xfrm>
              <a:off x="9353273" y="2076513"/>
              <a:ext cx="17395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+mj-ea"/>
                  <a:ea typeface="+mj-ea"/>
                </a:rPr>
                <a:t>4.</a:t>
              </a:r>
              <a:r>
                <a:rPr lang="ko-KR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 모델링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FD5B002-728C-9741-BB91-416BEDA91737}"/>
                </a:ext>
              </a:extLst>
            </p:cNvPr>
            <p:cNvSpPr txBox="1"/>
            <p:nvPr/>
          </p:nvSpPr>
          <p:spPr>
            <a:xfrm>
              <a:off x="9496901" y="2599733"/>
              <a:ext cx="3050835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베이스라인 모델 간 비교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solidFill>
                    <a:schemeClr val="bg1"/>
                  </a:solidFill>
                  <a:latin typeface="+mn-ea"/>
                </a:rPr>
                <a:t>그레디언트</a:t>
              </a: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2000" dirty="0" err="1">
                  <a:solidFill>
                    <a:schemeClr val="bg1"/>
                  </a:solidFill>
                  <a:latin typeface="+mn-ea"/>
                </a:rPr>
                <a:t>부스팅</a:t>
              </a: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 모델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교차검증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000" dirty="0" err="1">
                  <a:solidFill>
                    <a:schemeClr val="bg1"/>
                  </a:solidFill>
                  <a:latin typeface="+mn-ea"/>
                </a:rPr>
                <a:t>XGBoost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solidFill>
                    <a:schemeClr val="bg1"/>
                  </a:solidFill>
                  <a:latin typeface="+mn-ea"/>
                </a:rPr>
                <a:t>하이퍼파라미터</a:t>
              </a: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 튜닝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49B90B5-1F60-5054-B119-DCDA3259BEC9}"/>
              </a:ext>
            </a:extLst>
          </p:cNvPr>
          <p:cNvSpPr txBox="1"/>
          <p:nvPr/>
        </p:nvSpPr>
        <p:spPr>
          <a:xfrm>
            <a:off x="6683850" y="4349986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결론</a:t>
            </a:r>
          </a:p>
        </p:txBody>
      </p:sp>
    </p:spTree>
    <p:extLst>
      <p:ext uri="{BB962C8B-B14F-4D97-AF65-F5344CB8AC3E}">
        <p14:creationId xmlns:p14="http://schemas.microsoft.com/office/powerpoint/2010/main" val="6197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3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19">
            <a:extLst>
              <a:ext uri="{FF2B5EF4-FFF2-40B4-BE49-F238E27FC236}">
                <a16:creationId xmlns:a16="http://schemas.microsoft.com/office/drawing/2014/main" id="{52CC6055-C0AE-4D51-F965-E5F3B342C72A}"/>
              </a:ext>
            </a:extLst>
          </p:cNvPr>
          <p:cNvSpPr/>
          <p:nvPr/>
        </p:nvSpPr>
        <p:spPr>
          <a:xfrm rot="10800000">
            <a:off x="8166529" y="2747560"/>
            <a:ext cx="3856179" cy="1646509"/>
          </a:xfrm>
          <a:custGeom>
            <a:avLst/>
            <a:gdLst>
              <a:gd name="connsiteX0" fmla="*/ 11684000 w 11684000"/>
              <a:gd name="connsiteY0" fmla="*/ 6654800 h 6654800"/>
              <a:gd name="connsiteX1" fmla="*/ 11683992 w 11684000"/>
              <a:gd name="connsiteY1" fmla="*/ 6654800 h 6654800"/>
              <a:gd name="connsiteX2" fmla="*/ 11562602 w 11684000"/>
              <a:gd name="connsiteY2" fmla="*/ 6565900 h 6654800"/>
              <a:gd name="connsiteX3" fmla="*/ 11441211 w 11684000"/>
              <a:gd name="connsiteY3" fmla="*/ 6654800 h 6654800"/>
              <a:gd name="connsiteX4" fmla="*/ 11319821 w 11684000"/>
              <a:gd name="connsiteY4" fmla="*/ 6565900 h 6654800"/>
              <a:gd name="connsiteX5" fmla="*/ 11198431 w 11684000"/>
              <a:gd name="connsiteY5" fmla="*/ 6654800 h 6654800"/>
              <a:gd name="connsiteX6" fmla="*/ 11077041 w 11684000"/>
              <a:gd name="connsiteY6" fmla="*/ 6565900 h 6654800"/>
              <a:gd name="connsiteX7" fmla="*/ 10955650 w 11684000"/>
              <a:gd name="connsiteY7" fmla="*/ 6654800 h 6654800"/>
              <a:gd name="connsiteX8" fmla="*/ 10834261 w 11684000"/>
              <a:gd name="connsiteY8" fmla="*/ 6565900 h 6654800"/>
              <a:gd name="connsiteX9" fmla="*/ 10712870 w 11684000"/>
              <a:gd name="connsiteY9" fmla="*/ 6654800 h 6654800"/>
              <a:gd name="connsiteX10" fmla="*/ 10591480 w 11684000"/>
              <a:gd name="connsiteY10" fmla="*/ 6565900 h 6654800"/>
              <a:gd name="connsiteX11" fmla="*/ 10470090 w 11684000"/>
              <a:gd name="connsiteY11" fmla="*/ 6654800 h 6654800"/>
              <a:gd name="connsiteX12" fmla="*/ 10348700 w 11684000"/>
              <a:gd name="connsiteY12" fmla="*/ 6565900 h 6654800"/>
              <a:gd name="connsiteX13" fmla="*/ 10227309 w 11684000"/>
              <a:gd name="connsiteY13" fmla="*/ 6654800 h 6654800"/>
              <a:gd name="connsiteX14" fmla="*/ 10105919 w 11684000"/>
              <a:gd name="connsiteY14" fmla="*/ 6565900 h 6654800"/>
              <a:gd name="connsiteX15" fmla="*/ 9984529 w 11684000"/>
              <a:gd name="connsiteY15" fmla="*/ 6654800 h 6654800"/>
              <a:gd name="connsiteX16" fmla="*/ 9863138 w 11684000"/>
              <a:gd name="connsiteY16" fmla="*/ 6565900 h 6654800"/>
              <a:gd name="connsiteX17" fmla="*/ 9741747 w 11684000"/>
              <a:gd name="connsiteY17" fmla="*/ 6654800 h 6654800"/>
              <a:gd name="connsiteX18" fmla="*/ 9736252 w 11684000"/>
              <a:gd name="connsiteY18" fmla="*/ 6654800 h 6654800"/>
              <a:gd name="connsiteX19" fmla="*/ 9614862 w 11684000"/>
              <a:gd name="connsiteY19" fmla="*/ 6565900 h 6654800"/>
              <a:gd name="connsiteX20" fmla="*/ 9493472 w 11684000"/>
              <a:gd name="connsiteY20" fmla="*/ 6654800 h 6654800"/>
              <a:gd name="connsiteX21" fmla="*/ 9372081 w 11684000"/>
              <a:gd name="connsiteY21" fmla="*/ 6565900 h 6654800"/>
              <a:gd name="connsiteX22" fmla="*/ 9250688 w 11684000"/>
              <a:gd name="connsiteY22" fmla="*/ 6654800 h 6654800"/>
              <a:gd name="connsiteX23" fmla="*/ 9129298 w 11684000"/>
              <a:gd name="connsiteY23" fmla="*/ 6565900 h 6654800"/>
              <a:gd name="connsiteX24" fmla="*/ 9007909 w 11684000"/>
              <a:gd name="connsiteY24" fmla="*/ 6654800 h 6654800"/>
              <a:gd name="connsiteX25" fmla="*/ 8886520 w 11684000"/>
              <a:gd name="connsiteY25" fmla="*/ 6565900 h 6654800"/>
              <a:gd name="connsiteX26" fmla="*/ 8765130 w 11684000"/>
              <a:gd name="connsiteY26" fmla="*/ 6654800 h 6654800"/>
              <a:gd name="connsiteX27" fmla="*/ 8643741 w 11684000"/>
              <a:gd name="connsiteY27" fmla="*/ 6565900 h 6654800"/>
              <a:gd name="connsiteX28" fmla="*/ 8522350 w 11684000"/>
              <a:gd name="connsiteY28" fmla="*/ 6654800 h 6654800"/>
              <a:gd name="connsiteX29" fmla="*/ 8400959 w 11684000"/>
              <a:gd name="connsiteY29" fmla="*/ 6565900 h 6654800"/>
              <a:gd name="connsiteX30" fmla="*/ 8279567 w 11684000"/>
              <a:gd name="connsiteY30" fmla="*/ 6654800 h 6654800"/>
              <a:gd name="connsiteX31" fmla="*/ 8158178 w 11684000"/>
              <a:gd name="connsiteY31" fmla="*/ 6565900 h 6654800"/>
              <a:gd name="connsiteX32" fmla="*/ 8036788 w 11684000"/>
              <a:gd name="connsiteY32" fmla="*/ 6654800 h 6654800"/>
              <a:gd name="connsiteX33" fmla="*/ 7915399 w 11684000"/>
              <a:gd name="connsiteY33" fmla="*/ 6565900 h 6654800"/>
              <a:gd name="connsiteX34" fmla="*/ 7794008 w 11684000"/>
              <a:gd name="connsiteY34" fmla="*/ 6654800 h 6654800"/>
              <a:gd name="connsiteX35" fmla="*/ 7788514 w 11684000"/>
              <a:gd name="connsiteY35" fmla="*/ 6654800 h 6654800"/>
              <a:gd name="connsiteX36" fmla="*/ 7667128 w 11684000"/>
              <a:gd name="connsiteY36" fmla="*/ 6565900 h 6654800"/>
              <a:gd name="connsiteX37" fmla="*/ 7545736 w 11684000"/>
              <a:gd name="connsiteY37" fmla="*/ 6654800 h 6654800"/>
              <a:gd name="connsiteX38" fmla="*/ 7424347 w 11684000"/>
              <a:gd name="connsiteY38" fmla="*/ 6565900 h 6654800"/>
              <a:gd name="connsiteX39" fmla="*/ 7302955 w 11684000"/>
              <a:gd name="connsiteY39" fmla="*/ 6654800 h 6654800"/>
              <a:gd name="connsiteX40" fmla="*/ 7181567 w 11684000"/>
              <a:gd name="connsiteY40" fmla="*/ 6565900 h 6654800"/>
              <a:gd name="connsiteX41" fmla="*/ 7060176 w 11684000"/>
              <a:gd name="connsiteY41" fmla="*/ 6654800 h 6654800"/>
              <a:gd name="connsiteX42" fmla="*/ 6938786 w 11684000"/>
              <a:gd name="connsiteY42" fmla="*/ 6565900 h 6654800"/>
              <a:gd name="connsiteX43" fmla="*/ 6817396 w 11684000"/>
              <a:gd name="connsiteY43" fmla="*/ 6654800 h 6654800"/>
              <a:gd name="connsiteX44" fmla="*/ 6696005 w 11684000"/>
              <a:gd name="connsiteY44" fmla="*/ 6565900 h 6654800"/>
              <a:gd name="connsiteX45" fmla="*/ 6574614 w 11684000"/>
              <a:gd name="connsiteY45" fmla="*/ 6654800 h 6654800"/>
              <a:gd name="connsiteX46" fmla="*/ 6453224 w 11684000"/>
              <a:gd name="connsiteY46" fmla="*/ 6565900 h 6654800"/>
              <a:gd name="connsiteX47" fmla="*/ 6331833 w 11684000"/>
              <a:gd name="connsiteY47" fmla="*/ 6654800 h 6654800"/>
              <a:gd name="connsiteX48" fmla="*/ 6210443 w 11684000"/>
              <a:gd name="connsiteY48" fmla="*/ 6565900 h 6654800"/>
              <a:gd name="connsiteX49" fmla="*/ 6089054 w 11684000"/>
              <a:gd name="connsiteY49" fmla="*/ 6654800 h 6654800"/>
              <a:gd name="connsiteX50" fmla="*/ 5967664 w 11684000"/>
              <a:gd name="connsiteY50" fmla="*/ 6565900 h 6654800"/>
              <a:gd name="connsiteX51" fmla="*/ 5846273 w 11684000"/>
              <a:gd name="connsiteY51" fmla="*/ 6654800 h 6654800"/>
              <a:gd name="connsiteX52" fmla="*/ 5837727 w 11684000"/>
              <a:gd name="connsiteY52" fmla="*/ 6654800 h 6654800"/>
              <a:gd name="connsiteX53" fmla="*/ 5716337 w 11684000"/>
              <a:gd name="connsiteY53" fmla="*/ 6565900 h 6654800"/>
              <a:gd name="connsiteX54" fmla="*/ 5594946 w 11684000"/>
              <a:gd name="connsiteY54" fmla="*/ 6654800 h 6654800"/>
              <a:gd name="connsiteX55" fmla="*/ 5473556 w 11684000"/>
              <a:gd name="connsiteY55" fmla="*/ 6565900 h 6654800"/>
              <a:gd name="connsiteX56" fmla="*/ 5352165 w 11684000"/>
              <a:gd name="connsiteY56" fmla="*/ 6654800 h 6654800"/>
              <a:gd name="connsiteX57" fmla="*/ 5230775 w 11684000"/>
              <a:gd name="connsiteY57" fmla="*/ 6565900 h 6654800"/>
              <a:gd name="connsiteX58" fmla="*/ 5109385 w 11684000"/>
              <a:gd name="connsiteY58" fmla="*/ 6654800 h 6654800"/>
              <a:gd name="connsiteX59" fmla="*/ 4987995 w 11684000"/>
              <a:gd name="connsiteY59" fmla="*/ 6565900 h 6654800"/>
              <a:gd name="connsiteX60" fmla="*/ 4866604 w 11684000"/>
              <a:gd name="connsiteY60" fmla="*/ 6654800 h 6654800"/>
              <a:gd name="connsiteX61" fmla="*/ 4745214 w 11684000"/>
              <a:gd name="connsiteY61" fmla="*/ 6565900 h 6654800"/>
              <a:gd name="connsiteX62" fmla="*/ 4623823 w 11684000"/>
              <a:gd name="connsiteY62" fmla="*/ 6654800 h 6654800"/>
              <a:gd name="connsiteX63" fmla="*/ 4502433 w 11684000"/>
              <a:gd name="connsiteY63" fmla="*/ 6565900 h 6654800"/>
              <a:gd name="connsiteX64" fmla="*/ 4381042 w 11684000"/>
              <a:gd name="connsiteY64" fmla="*/ 6654800 h 6654800"/>
              <a:gd name="connsiteX65" fmla="*/ 4259652 w 11684000"/>
              <a:gd name="connsiteY65" fmla="*/ 6565900 h 6654800"/>
              <a:gd name="connsiteX66" fmla="*/ 4138262 w 11684000"/>
              <a:gd name="connsiteY66" fmla="*/ 6654800 h 6654800"/>
              <a:gd name="connsiteX67" fmla="*/ 4016872 w 11684000"/>
              <a:gd name="connsiteY67" fmla="*/ 6565900 h 6654800"/>
              <a:gd name="connsiteX68" fmla="*/ 3895481 w 11684000"/>
              <a:gd name="connsiteY68" fmla="*/ 6654800 h 6654800"/>
              <a:gd name="connsiteX69" fmla="*/ 3889986 w 11684000"/>
              <a:gd name="connsiteY69" fmla="*/ 6654800 h 6654800"/>
              <a:gd name="connsiteX70" fmla="*/ 3768596 w 11684000"/>
              <a:gd name="connsiteY70" fmla="*/ 6565900 h 6654800"/>
              <a:gd name="connsiteX71" fmla="*/ 3647205 w 11684000"/>
              <a:gd name="connsiteY71" fmla="*/ 6654800 h 6654800"/>
              <a:gd name="connsiteX72" fmla="*/ 3525815 w 11684000"/>
              <a:gd name="connsiteY72" fmla="*/ 6565900 h 6654800"/>
              <a:gd name="connsiteX73" fmla="*/ 3404424 w 11684000"/>
              <a:gd name="connsiteY73" fmla="*/ 6654800 h 6654800"/>
              <a:gd name="connsiteX74" fmla="*/ 3283034 w 11684000"/>
              <a:gd name="connsiteY74" fmla="*/ 6565900 h 6654800"/>
              <a:gd name="connsiteX75" fmla="*/ 3161644 w 11684000"/>
              <a:gd name="connsiteY75" fmla="*/ 6654800 h 6654800"/>
              <a:gd name="connsiteX76" fmla="*/ 3040254 w 11684000"/>
              <a:gd name="connsiteY76" fmla="*/ 6565900 h 6654800"/>
              <a:gd name="connsiteX77" fmla="*/ 2918863 w 11684000"/>
              <a:gd name="connsiteY77" fmla="*/ 6654800 h 6654800"/>
              <a:gd name="connsiteX78" fmla="*/ 2797473 w 11684000"/>
              <a:gd name="connsiteY78" fmla="*/ 6565900 h 6654800"/>
              <a:gd name="connsiteX79" fmla="*/ 2676082 w 11684000"/>
              <a:gd name="connsiteY79" fmla="*/ 6654800 h 6654800"/>
              <a:gd name="connsiteX80" fmla="*/ 2554692 w 11684000"/>
              <a:gd name="connsiteY80" fmla="*/ 6565900 h 6654800"/>
              <a:gd name="connsiteX81" fmla="*/ 2433301 w 11684000"/>
              <a:gd name="connsiteY81" fmla="*/ 6654800 h 6654800"/>
              <a:gd name="connsiteX82" fmla="*/ 2311911 w 11684000"/>
              <a:gd name="connsiteY82" fmla="*/ 6565900 h 6654800"/>
              <a:gd name="connsiteX83" fmla="*/ 2190521 w 11684000"/>
              <a:gd name="connsiteY83" fmla="*/ 6654800 h 6654800"/>
              <a:gd name="connsiteX84" fmla="*/ 2069131 w 11684000"/>
              <a:gd name="connsiteY84" fmla="*/ 6565900 h 6654800"/>
              <a:gd name="connsiteX85" fmla="*/ 1947740 w 11684000"/>
              <a:gd name="connsiteY85" fmla="*/ 6654800 h 6654800"/>
              <a:gd name="connsiteX86" fmla="*/ 1942246 w 11684000"/>
              <a:gd name="connsiteY86" fmla="*/ 6654800 h 6654800"/>
              <a:gd name="connsiteX87" fmla="*/ 1820856 w 11684000"/>
              <a:gd name="connsiteY87" fmla="*/ 6565900 h 6654800"/>
              <a:gd name="connsiteX88" fmla="*/ 1699465 w 11684000"/>
              <a:gd name="connsiteY88" fmla="*/ 6654800 h 6654800"/>
              <a:gd name="connsiteX89" fmla="*/ 1578075 w 11684000"/>
              <a:gd name="connsiteY89" fmla="*/ 6565900 h 6654800"/>
              <a:gd name="connsiteX90" fmla="*/ 1456684 w 11684000"/>
              <a:gd name="connsiteY90" fmla="*/ 6654800 h 6654800"/>
              <a:gd name="connsiteX91" fmla="*/ 1335294 w 11684000"/>
              <a:gd name="connsiteY91" fmla="*/ 6565900 h 6654800"/>
              <a:gd name="connsiteX92" fmla="*/ 1213903 w 11684000"/>
              <a:gd name="connsiteY92" fmla="*/ 6654800 h 6654800"/>
              <a:gd name="connsiteX93" fmla="*/ 1092514 w 11684000"/>
              <a:gd name="connsiteY93" fmla="*/ 6565900 h 6654800"/>
              <a:gd name="connsiteX94" fmla="*/ 971123 w 11684000"/>
              <a:gd name="connsiteY94" fmla="*/ 6654800 h 6654800"/>
              <a:gd name="connsiteX95" fmla="*/ 849733 w 11684000"/>
              <a:gd name="connsiteY95" fmla="*/ 6565900 h 6654800"/>
              <a:gd name="connsiteX96" fmla="*/ 728342 w 11684000"/>
              <a:gd name="connsiteY96" fmla="*/ 6654800 h 6654800"/>
              <a:gd name="connsiteX97" fmla="*/ 606952 w 11684000"/>
              <a:gd name="connsiteY97" fmla="*/ 6565900 h 6654800"/>
              <a:gd name="connsiteX98" fmla="*/ 485561 w 11684000"/>
              <a:gd name="connsiteY98" fmla="*/ 6654800 h 6654800"/>
              <a:gd name="connsiteX99" fmla="*/ 364171 w 11684000"/>
              <a:gd name="connsiteY99" fmla="*/ 6565900 h 6654800"/>
              <a:gd name="connsiteX100" fmla="*/ 242780 w 11684000"/>
              <a:gd name="connsiteY100" fmla="*/ 6654800 h 6654800"/>
              <a:gd name="connsiteX101" fmla="*/ 121391 w 11684000"/>
              <a:gd name="connsiteY101" fmla="*/ 6565900 h 6654800"/>
              <a:gd name="connsiteX102" fmla="*/ 0 w 11684000"/>
              <a:gd name="connsiteY102" fmla="*/ 6654800 h 6654800"/>
              <a:gd name="connsiteX103" fmla="*/ 0 w 11684000"/>
              <a:gd name="connsiteY103" fmla="*/ 0 h 6654800"/>
              <a:gd name="connsiteX104" fmla="*/ 11684000 w 11684000"/>
              <a:gd name="connsiteY104" fmla="*/ 0 h 6654800"/>
              <a:gd name="connsiteX105" fmla="*/ 11684000 w 11684000"/>
              <a:gd name="connsiteY105" fmla="*/ 6654800 h 66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1684000" h="6654800">
                <a:moveTo>
                  <a:pt x="11684000" y="6654800"/>
                </a:moveTo>
                <a:lnTo>
                  <a:pt x="11683992" y="6654800"/>
                </a:lnTo>
                <a:lnTo>
                  <a:pt x="11562602" y="6565900"/>
                </a:lnTo>
                <a:lnTo>
                  <a:pt x="11441211" y="6654800"/>
                </a:lnTo>
                <a:lnTo>
                  <a:pt x="11319821" y="6565900"/>
                </a:lnTo>
                <a:lnTo>
                  <a:pt x="11198431" y="6654800"/>
                </a:lnTo>
                <a:lnTo>
                  <a:pt x="11077041" y="6565900"/>
                </a:lnTo>
                <a:lnTo>
                  <a:pt x="10955650" y="6654800"/>
                </a:lnTo>
                <a:lnTo>
                  <a:pt x="10834261" y="6565900"/>
                </a:lnTo>
                <a:lnTo>
                  <a:pt x="10712870" y="6654800"/>
                </a:lnTo>
                <a:lnTo>
                  <a:pt x="10591480" y="6565900"/>
                </a:lnTo>
                <a:lnTo>
                  <a:pt x="10470090" y="6654800"/>
                </a:lnTo>
                <a:lnTo>
                  <a:pt x="10348700" y="6565900"/>
                </a:lnTo>
                <a:lnTo>
                  <a:pt x="10227309" y="6654800"/>
                </a:lnTo>
                <a:lnTo>
                  <a:pt x="10105919" y="6565900"/>
                </a:lnTo>
                <a:lnTo>
                  <a:pt x="9984529" y="6654800"/>
                </a:lnTo>
                <a:lnTo>
                  <a:pt x="9863138" y="6565900"/>
                </a:lnTo>
                <a:lnTo>
                  <a:pt x="9741747" y="6654800"/>
                </a:lnTo>
                <a:lnTo>
                  <a:pt x="9736252" y="6654800"/>
                </a:lnTo>
                <a:lnTo>
                  <a:pt x="9614862" y="6565900"/>
                </a:lnTo>
                <a:lnTo>
                  <a:pt x="9493472" y="6654800"/>
                </a:lnTo>
                <a:lnTo>
                  <a:pt x="9372081" y="6565900"/>
                </a:lnTo>
                <a:lnTo>
                  <a:pt x="9250688" y="6654800"/>
                </a:lnTo>
                <a:lnTo>
                  <a:pt x="9129298" y="6565900"/>
                </a:lnTo>
                <a:lnTo>
                  <a:pt x="9007909" y="6654800"/>
                </a:lnTo>
                <a:lnTo>
                  <a:pt x="8886520" y="6565900"/>
                </a:lnTo>
                <a:lnTo>
                  <a:pt x="8765130" y="6654800"/>
                </a:lnTo>
                <a:lnTo>
                  <a:pt x="8643741" y="6565900"/>
                </a:lnTo>
                <a:lnTo>
                  <a:pt x="8522350" y="6654800"/>
                </a:lnTo>
                <a:lnTo>
                  <a:pt x="8400959" y="6565900"/>
                </a:lnTo>
                <a:lnTo>
                  <a:pt x="8279567" y="6654800"/>
                </a:lnTo>
                <a:lnTo>
                  <a:pt x="8158178" y="6565900"/>
                </a:lnTo>
                <a:lnTo>
                  <a:pt x="8036788" y="6654800"/>
                </a:lnTo>
                <a:lnTo>
                  <a:pt x="7915399" y="6565900"/>
                </a:lnTo>
                <a:lnTo>
                  <a:pt x="7794008" y="6654800"/>
                </a:lnTo>
                <a:lnTo>
                  <a:pt x="7788514" y="6654800"/>
                </a:lnTo>
                <a:lnTo>
                  <a:pt x="7667128" y="6565900"/>
                </a:lnTo>
                <a:lnTo>
                  <a:pt x="7545736" y="6654800"/>
                </a:lnTo>
                <a:lnTo>
                  <a:pt x="7424347" y="6565900"/>
                </a:lnTo>
                <a:lnTo>
                  <a:pt x="7302955" y="6654800"/>
                </a:lnTo>
                <a:lnTo>
                  <a:pt x="7181567" y="6565900"/>
                </a:lnTo>
                <a:lnTo>
                  <a:pt x="7060176" y="6654800"/>
                </a:lnTo>
                <a:lnTo>
                  <a:pt x="6938786" y="6565900"/>
                </a:lnTo>
                <a:lnTo>
                  <a:pt x="6817396" y="6654800"/>
                </a:lnTo>
                <a:lnTo>
                  <a:pt x="6696005" y="6565900"/>
                </a:lnTo>
                <a:lnTo>
                  <a:pt x="6574614" y="6654800"/>
                </a:lnTo>
                <a:lnTo>
                  <a:pt x="6453224" y="6565900"/>
                </a:lnTo>
                <a:lnTo>
                  <a:pt x="6331833" y="6654800"/>
                </a:lnTo>
                <a:lnTo>
                  <a:pt x="6210443" y="6565900"/>
                </a:lnTo>
                <a:lnTo>
                  <a:pt x="6089054" y="6654800"/>
                </a:lnTo>
                <a:lnTo>
                  <a:pt x="5967664" y="6565900"/>
                </a:lnTo>
                <a:lnTo>
                  <a:pt x="5846273" y="6654800"/>
                </a:lnTo>
                <a:lnTo>
                  <a:pt x="5837727" y="6654800"/>
                </a:lnTo>
                <a:lnTo>
                  <a:pt x="5716337" y="6565900"/>
                </a:lnTo>
                <a:lnTo>
                  <a:pt x="5594946" y="6654800"/>
                </a:lnTo>
                <a:lnTo>
                  <a:pt x="5473556" y="6565900"/>
                </a:lnTo>
                <a:lnTo>
                  <a:pt x="5352165" y="6654800"/>
                </a:lnTo>
                <a:lnTo>
                  <a:pt x="5230775" y="6565900"/>
                </a:lnTo>
                <a:lnTo>
                  <a:pt x="5109385" y="6654800"/>
                </a:lnTo>
                <a:lnTo>
                  <a:pt x="4987995" y="6565900"/>
                </a:lnTo>
                <a:lnTo>
                  <a:pt x="4866604" y="6654800"/>
                </a:lnTo>
                <a:lnTo>
                  <a:pt x="4745214" y="6565900"/>
                </a:lnTo>
                <a:lnTo>
                  <a:pt x="4623823" y="6654800"/>
                </a:lnTo>
                <a:lnTo>
                  <a:pt x="4502433" y="6565900"/>
                </a:lnTo>
                <a:lnTo>
                  <a:pt x="4381042" y="6654800"/>
                </a:lnTo>
                <a:lnTo>
                  <a:pt x="4259652" y="6565900"/>
                </a:lnTo>
                <a:lnTo>
                  <a:pt x="4138262" y="6654800"/>
                </a:lnTo>
                <a:lnTo>
                  <a:pt x="4016872" y="6565900"/>
                </a:lnTo>
                <a:lnTo>
                  <a:pt x="3895481" y="6654800"/>
                </a:lnTo>
                <a:lnTo>
                  <a:pt x="3889986" y="6654800"/>
                </a:lnTo>
                <a:lnTo>
                  <a:pt x="3768596" y="6565900"/>
                </a:lnTo>
                <a:lnTo>
                  <a:pt x="3647205" y="6654800"/>
                </a:lnTo>
                <a:lnTo>
                  <a:pt x="3525815" y="6565900"/>
                </a:lnTo>
                <a:lnTo>
                  <a:pt x="3404424" y="6654800"/>
                </a:lnTo>
                <a:lnTo>
                  <a:pt x="3283034" y="6565900"/>
                </a:lnTo>
                <a:lnTo>
                  <a:pt x="3161644" y="6654800"/>
                </a:lnTo>
                <a:lnTo>
                  <a:pt x="3040254" y="6565900"/>
                </a:lnTo>
                <a:lnTo>
                  <a:pt x="2918863" y="6654800"/>
                </a:lnTo>
                <a:lnTo>
                  <a:pt x="2797473" y="6565900"/>
                </a:lnTo>
                <a:lnTo>
                  <a:pt x="2676082" y="6654800"/>
                </a:lnTo>
                <a:lnTo>
                  <a:pt x="2554692" y="6565900"/>
                </a:lnTo>
                <a:lnTo>
                  <a:pt x="2433301" y="6654800"/>
                </a:lnTo>
                <a:lnTo>
                  <a:pt x="2311911" y="6565900"/>
                </a:lnTo>
                <a:lnTo>
                  <a:pt x="2190521" y="6654800"/>
                </a:lnTo>
                <a:lnTo>
                  <a:pt x="2069131" y="6565900"/>
                </a:lnTo>
                <a:lnTo>
                  <a:pt x="1947740" y="6654800"/>
                </a:lnTo>
                <a:lnTo>
                  <a:pt x="1942246" y="6654800"/>
                </a:lnTo>
                <a:lnTo>
                  <a:pt x="1820856" y="6565900"/>
                </a:lnTo>
                <a:lnTo>
                  <a:pt x="1699465" y="6654800"/>
                </a:lnTo>
                <a:lnTo>
                  <a:pt x="1578075" y="6565900"/>
                </a:lnTo>
                <a:lnTo>
                  <a:pt x="1456684" y="6654800"/>
                </a:lnTo>
                <a:lnTo>
                  <a:pt x="1335294" y="6565900"/>
                </a:lnTo>
                <a:lnTo>
                  <a:pt x="1213903" y="6654800"/>
                </a:lnTo>
                <a:lnTo>
                  <a:pt x="1092514" y="6565900"/>
                </a:lnTo>
                <a:lnTo>
                  <a:pt x="971123" y="6654800"/>
                </a:lnTo>
                <a:lnTo>
                  <a:pt x="849733" y="6565900"/>
                </a:lnTo>
                <a:lnTo>
                  <a:pt x="728342" y="6654800"/>
                </a:lnTo>
                <a:lnTo>
                  <a:pt x="606952" y="6565900"/>
                </a:lnTo>
                <a:lnTo>
                  <a:pt x="485561" y="6654800"/>
                </a:lnTo>
                <a:lnTo>
                  <a:pt x="364171" y="6565900"/>
                </a:lnTo>
                <a:lnTo>
                  <a:pt x="242780" y="6654800"/>
                </a:lnTo>
                <a:lnTo>
                  <a:pt x="121391" y="6565900"/>
                </a:lnTo>
                <a:lnTo>
                  <a:pt x="0" y="6654800"/>
                </a:lnTo>
                <a:lnTo>
                  <a:pt x="0" y="0"/>
                </a:lnTo>
                <a:lnTo>
                  <a:pt x="11684000" y="0"/>
                </a:lnTo>
                <a:lnTo>
                  <a:pt x="11684000" y="66548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175">
                <a:solidFill>
                  <a:schemeClr val="tx1">
                    <a:alpha val="10000"/>
                  </a:schemeClr>
                </a:solidFill>
              </a:ln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9" name="자유형: 도형 41">
            <a:extLst>
              <a:ext uri="{FF2B5EF4-FFF2-40B4-BE49-F238E27FC236}">
                <a16:creationId xmlns:a16="http://schemas.microsoft.com/office/drawing/2014/main" id="{89B5ABB1-AB8E-30CB-3554-D08E48FAF88C}"/>
              </a:ext>
            </a:extLst>
          </p:cNvPr>
          <p:cNvSpPr/>
          <p:nvPr/>
        </p:nvSpPr>
        <p:spPr>
          <a:xfrm rot="10920000">
            <a:off x="399839" y="1222870"/>
            <a:ext cx="7126412" cy="4342811"/>
          </a:xfrm>
          <a:custGeom>
            <a:avLst/>
            <a:gdLst>
              <a:gd name="connsiteX0" fmla="*/ 11684000 w 11684000"/>
              <a:gd name="connsiteY0" fmla="*/ 6654800 h 6654800"/>
              <a:gd name="connsiteX1" fmla="*/ 11683992 w 11684000"/>
              <a:gd name="connsiteY1" fmla="*/ 6654800 h 6654800"/>
              <a:gd name="connsiteX2" fmla="*/ 11562602 w 11684000"/>
              <a:gd name="connsiteY2" fmla="*/ 6565900 h 6654800"/>
              <a:gd name="connsiteX3" fmla="*/ 11441211 w 11684000"/>
              <a:gd name="connsiteY3" fmla="*/ 6654800 h 6654800"/>
              <a:gd name="connsiteX4" fmla="*/ 11319821 w 11684000"/>
              <a:gd name="connsiteY4" fmla="*/ 6565900 h 6654800"/>
              <a:gd name="connsiteX5" fmla="*/ 11198431 w 11684000"/>
              <a:gd name="connsiteY5" fmla="*/ 6654800 h 6654800"/>
              <a:gd name="connsiteX6" fmla="*/ 11077041 w 11684000"/>
              <a:gd name="connsiteY6" fmla="*/ 6565900 h 6654800"/>
              <a:gd name="connsiteX7" fmla="*/ 10955650 w 11684000"/>
              <a:gd name="connsiteY7" fmla="*/ 6654800 h 6654800"/>
              <a:gd name="connsiteX8" fmla="*/ 10834261 w 11684000"/>
              <a:gd name="connsiteY8" fmla="*/ 6565900 h 6654800"/>
              <a:gd name="connsiteX9" fmla="*/ 10712870 w 11684000"/>
              <a:gd name="connsiteY9" fmla="*/ 6654800 h 6654800"/>
              <a:gd name="connsiteX10" fmla="*/ 10591480 w 11684000"/>
              <a:gd name="connsiteY10" fmla="*/ 6565900 h 6654800"/>
              <a:gd name="connsiteX11" fmla="*/ 10470090 w 11684000"/>
              <a:gd name="connsiteY11" fmla="*/ 6654800 h 6654800"/>
              <a:gd name="connsiteX12" fmla="*/ 10348700 w 11684000"/>
              <a:gd name="connsiteY12" fmla="*/ 6565900 h 6654800"/>
              <a:gd name="connsiteX13" fmla="*/ 10227309 w 11684000"/>
              <a:gd name="connsiteY13" fmla="*/ 6654800 h 6654800"/>
              <a:gd name="connsiteX14" fmla="*/ 10105919 w 11684000"/>
              <a:gd name="connsiteY14" fmla="*/ 6565900 h 6654800"/>
              <a:gd name="connsiteX15" fmla="*/ 9984529 w 11684000"/>
              <a:gd name="connsiteY15" fmla="*/ 6654800 h 6654800"/>
              <a:gd name="connsiteX16" fmla="*/ 9863138 w 11684000"/>
              <a:gd name="connsiteY16" fmla="*/ 6565900 h 6654800"/>
              <a:gd name="connsiteX17" fmla="*/ 9741747 w 11684000"/>
              <a:gd name="connsiteY17" fmla="*/ 6654800 h 6654800"/>
              <a:gd name="connsiteX18" fmla="*/ 9736252 w 11684000"/>
              <a:gd name="connsiteY18" fmla="*/ 6654800 h 6654800"/>
              <a:gd name="connsiteX19" fmla="*/ 9614862 w 11684000"/>
              <a:gd name="connsiteY19" fmla="*/ 6565900 h 6654800"/>
              <a:gd name="connsiteX20" fmla="*/ 9493472 w 11684000"/>
              <a:gd name="connsiteY20" fmla="*/ 6654800 h 6654800"/>
              <a:gd name="connsiteX21" fmla="*/ 9372081 w 11684000"/>
              <a:gd name="connsiteY21" fmla="*/ 6565900 h 6654800"/>
              <a:gd name="connsiteX22" fmla="*/ 9250688 w 11684000"/>
              <a:gd name="connsiteY22" fmla="*/ 6654800 h 6654800"/>
              <a:gd name="connsiteX23" fmla="*/ 9129298 w 11684000"/>
              <a:gd name="connsiteY23" fmla="*/ 6565900 h 6654800"/>
              <a:gd name="connsiteX24" fmla="*/ 9007909 w 11684000"/>
              <a:gd name="connsiteY24" fmla="*/ 6654800 h 6654800"/>
              <a:gd name="connsiteX25" fmla="*/ 8886520 w 11684000"/>
              <a:gd name="connsiteY25" fmla="*/ 6565900 h 6654800"/>
              <a:gd name="connsiteX26" fmla="*/ 8765130 w 11684000"/>
              <a:gd name="connsiteY26" fmla="*/ 6654800 h 6654800"/>
              <a:gd name="connsiteX27" fmla="*/ 8643741 w 11684000"/>
              <a:gd name="connsiteY27" fmla="*/ 6565900 h 6654800"/>
              <a:gd name="connsiteX28" fmla="*/ 8522350 w 11684000"/>
              <a:gd name="connsiteY28" fmla="*/ 6654800 h 6654800"/>
              <a:gd name="connsiteX29" fmla="*/ 8400959 w 11684000"/>
              <a:gd name="connsiteY29" fmla="*/ 6565900 h 6654800"/>
              <a:gd name="connsiteX30" fmla="*/ 8279567 w 11684000"/>
              <a:gd name="connsiteY30" fmla="*/ 6654800 h 6654800"/>
              <a:gd name="connsiteX31" fmla="*/ 8158178 w 11684000"/>
              <a:gd name="connsiteY31" fmla="*/ 6565900 h 6654800"/>
              <a:gd name="connsiteX32" fmla="*/ 8036788 w 11684000"/>
              <a:gd name="connsiteY32" fmla="*/ 6654800 h 6654800"/>
              <a:gd name="connsiteX33" fmla="*/ 7915399 w 11684000"/>
              <a:gd name="connsiteY33" fmla="*/ 6565900 h 6654800"/>
              <a:gd name="connsiteX34" fmla="*/ 7794008 w 11684000"/>
              <a:gd name="connsiteY34" fmla="*/ 6654800 h 6654800"/>
              <a:gd name="connsiteX35" fmla="*/ 7788514 w 11684000"/>
              <a:gd name="connsiteY35" fmla="*/ 6654800 h 6654800"/>
              <a:gd name="connsiteX36" fmla="*/ 7667128 w 11684000"/>
              <a:gd name="connsiteY36" fmla="*/ 6565900 h 6654800"/>
              <a:gd name="connsiteX37" fmla="*/ 7545736 w 11684000"/>
              <a:gd name="connsiteY37" fmla="*/ 6654800 h 6654800"/>
              <a:gd name="connsiteX38" fmla="*/ 7424347 w 11684000"/>
              <a:gd name="connsiteY38" fmla="*/ 6565900 h 6654800"/>
              <a:gd name="connsiteX39" fmla="*/ 7302955 w 11684000"/>
              <a:gd name="connsiteY39" fmla="*/ 6654800 h 6654800"/>
              <a:gd name="connsiteX40" fmla="*/ 7181567 w 11684000"/>
              <a:gd name="connsiteY40" fmla="*/ 6565900 h 6654800"/>
              <a:gd name="connsiteX41" fmla="*/ 7060176 w 11684000"/>
              <a:gd name="connsiteY41" fmla="*/ 6654800 h 6654800"/>
              <a:gd name="connsiteX42" fmla="*/ 6938786 w 11684000"/>
              <a:gd name="connsiteY42" fmla="*/ 6565900 h 6654800"/>
              <a:gd name="connsiteX43" fmla="*/ 6817396 w 11684000"/>
              <a:gd name="connsiteY43" fmla="*/ 6654800 h 6654800"/>
              <a:gd name="connsiteX44" fmla="*/ 6696005 w 11684000"/>
              <a:gd name="connsiteY44" fmla="*/ 6565900 h 6654800"/>
              <a:gd name="connsiteX45" fmla="*/ 6574614 w 11684000"/>
              <a:gd name="connsiteY45" fmla="*/ 6654800 h 6654800"/>
              <a:gd name="connsiteX46" fmla="*/ 6453224 w 11684000"/>
              <a:gd name="connsiteY46" fmla="*/ 6565900 h 6654800"/>
              <a:gd name="connsiteX47" fmla="*/ 6331833 w 11684000"/>
              <a:gd name="connsiteY47" fmla="*/ 6654800 h 6654800"/>
              <a:gd name="connsiteX48" fmla="*/ 6210443 w 11684000"/>
              <a:gd name="connsiteY48" fmla="*/ 6565900 h 6654800"/>
              <a:gd name="connsiteX49" fmla="*/ 6089054 w 11684000"/>
              <a:gd name="connsiteY49" fmla="*/ 6654800 h 6654800"/>
              <a:gd name="connsiteX50" fmla="*/ 5967664 w 11684000"/>
              <a:gd name="connsiteY50" fmla="*/ 6565900 h 6654800"/>
              <a:gd name="connsiteX51" fmla="*/ 5846273 w 11684000"/>
              <a:gd name="connsiteY51" fmla="*/ 6654800 h 6654800"/>
              <a:gd name="connsiteX52" fmla="*/ 5837727 w 11684000"/>
              <a:gd name="connsiteY52" fmla="*/ 6654800 h 6654800"/>
              <a:gd name="connsiteX53" fmla="*/ 5716337 w 11684000"/>
              <a:gd name="connsiteY53" fmla="*/ 6565900 h 6654800"/>
              <a:gd name="connsiteX54" fmla="*/ 5594946 w 11684000"/>
              <a:gd name="connsiteY54" fmla="*/ 6654800 h 6654800"/>
              <a:gd name="connsiteX55" fmla="*/ 5473556 w 11684000"/>
              <a:gd name="connsiteY55" fmla="*/ 6565900 h 6654800"/>
              <a:gd name="connsiteX56" fmla="*/ 5352165 w 11684000"/>
              <a:gd name="connsiteY56" fmla="*/ 6654800 h 6654800"/>
              <a:gd name="connsiteX57" fmla="*/ 5230775 w 11684000"/>
              <a:gd name="connsiteY57" fmla="*/ 6565900 h 6654800"/>
              <a:gd name="connsiteX58" fmla="*/ 5109385 w 11684000"/>
              <a:gd name="connsiteY58" fmla="*/ 6654800 h 6654800"/>
              <a:gd name="connsiteX59" fmla="*/ 4987995 w 11684000"/>
              <a:gd name="connsiteY59" fmla="*/ 6565900 h 6654800"/>
              <a:gd name="connsiteX60" fmla="*/ 4866604 w 11684000"/>
              <a:gd name="connsiteY60" fmla="*/ 6654800 h 6654800"/>
              <a:gd name="connsiteX61" fmla="*/ 4745214 w 11684000"/>
              <a:gd name="connsiteY61" fmla="*/ 6565900 h 6654800"/>
              <a:gd name="connsiteX62" fmla="*/ 4623823 w 11684000"/>
              <a:gd name="connsiteY62" fmla="*/ 6654800 h 6654800"/>
              <a:gd name="connsiteX63" fmla="*/ 4502433 w 11684000"/>
              <a:gd name="connsiteY63" fmla="*/ 6565900 h 6654800"/>
              <a:gd name="connsiteX64" fmla="*/ 4381042 w 11684000"/>
              <a:gd name="connsiteY64" fmla="*/ 6654800 h 6654800"/>
              <a:gd name="connsiteX65" fmla="*/ 4259652 w 11684000"/>
              <a:gd name="connsiteY65" fmla="*/ 6565900 h 6654800"/>
              <a:gd name="connsiteX66" fmla="*/ 4138262 w 11684000"/>
              <a:gd name="connsiteY66" fmla="*/ 6654800 h 6654800"/>
              <a:gd name="connsiteX67" fmla="*/ 4016872 w 11684000"/>
              <a:gd name="connsiteY67" fmla="*/ 6565900 h 6654800"/>
              <a:gd name="connsiteX68" fmla="*/ 3895481 w 11684000"/>
              <a:gd name="connsiteY68" fmla="*/ 6654800 h 6654800"/>
              <a:gd name="connsiteX69" fmla="*/ 3889986 w 11684000"/>
              <a:gd name="connsiteY69" fmla="*/ 6654800 h 6654800"/>
              <a:gd name="connsiteX70" fmla="*/ 3768596 w 11684000"/>
              <a:gd name="connsiteY70" fmla="*/ 6565900 h 6654800"/>
              <a:gd name="connsiteX71" fmla="*/ 3647205 w 11684000"/>
              <a:gd name="connsiteY71" fmla="*/ 6654800 h 6654800"/>
              <a:gd name="connsiteX72" fmla="*/ 3525815 w 11684000"/>
              <a:gd name="connsiteY72" fmla="*/ 6565900 h 6654800"/>
              <a:gd name="connsiteX73" fmla="*/ 3404424 w 11684000"/>
              <a:gd name="connsiteY73" fmla="*/ 6654800 h 6654800"/>
              <a:gd name="connsiteX74" fmla="*/ 3283034 w 11684000"/>
              <a:gd name="connsiteY74" fmla="*/ 6565900 h 6654800"/>
              <a:gd name="connsiteX75" fmla="*/ 3161644 w 11684000"/>
              <a:gd name="connsiteY75" fmla="*/ 6654800 h 6654800"/>
              <a:gd name="connsiteX76" fmla="*/ 3040254 w 11684000"/>
              <a:gd name="connsiteY76" fmla="*/ 6565900 h 6654800"/>
              <a:gd name="connsiteX77" fmla="*/ 2918863 w 11684000"/>
              <a:gd name="connsiteY77" fmla="*/ 6654800 h 6654800"/>
              <a:gd name="connsiteX78" fmla="*/ 2797473 w 11684000"/>
              <a:gd name="connsiteY78" fmla="*/ 6565900 h 6654800"/>
              <a:gd name="connsiteX79" fmla="*/ 2676082 w 11684000"/>
              <a:gd name="connsiteY79" fmla="*/ 6654800 h 6654800"/>
              <a:gd name="connsiteX80" fmla="*/ 2554692 w 11684000"/>
              <a:gd name="connsiteY80" fmla="*/ 6565900 h 6654800"/>
              <a:gd name="connsiteX81" fmla="*/ 2433301 w 11684000"/>
              <a:gd name="connsiteY81" fmla="*/ 6654800 h 6654800"/>
              <a:gd name="connsiteX82" fmla="*/ 2311911 w 11684000"/>
              <a:gd name="connsiteY82" fmla="*/ 6565900 h 6654800"/>
              <a:gd name="connsiteX83" fmla="*/ 2190521 w 11684000"/>
              <a:gd name="connsiteY83" fmla="*/ 6654800 h 6654800"/>
              <a:gd name="connsiteX84" fmla="*/ 2069131 w 11684000"/>
              <a:gd name="connsiteY84" fmla="*/ 6565900 h 6654800"/>
              <a:gd name="connsiteX85" fmla="*/ 1947740 w 11684000"/>
              <a:gd name="connsiteY85" fmla="*/ 6654800 h 6654800"/>
              <a:gd name="connsiteX86" fmla="*/ 1942246 w 11684000"/>
              <a:gd name="connsiteY86" fmla="*/ 6654800 h 6654800"/>
              <a:gd name="connsiteX87" fmla="*/ 1820856 w 11684000"/>
              <a:gd name="connsiteY87" fmla="*/ 6565900 h 6654800"/>
              <a:gd name="connsiteX88" fmla="*/ 1699465 w 11684000"/>
              <a:gd name="connsiteY88" fmla="*/ 6654800 h 6654800"/>
              <a:gd name="connsiteX89" fmla="*/ 1578075 w 11684000"/>
              <a:gd name="connsiteY89" fmla="*/ 6565900 h 6654800"/>
              <a:gd name="connsiteX90" fmla="*/ 1456684 w 11684000"/>
              <a:gd name="connsiteY90" fmla="*/ 6654800 h 6654800"/>
              <a:gd name="connsiteX91" fmla="*/ 1335294 w 11684000"/>
              <a:gd name="connsiteY91" fmla="*/ 6565900 h 6654800"/>
              <a:gd name="connsiteX92" fmla="*/ 1213903 w 11684000"/>
              <a:gd name="connsiteY92" fmla="*/ 6654800 h 6654800"/>
              <a:gd name="connsiteX93" fmla="*/ 1092514 w 11684000"/>
              <a:gd name="connsiteY93" fmla="*/ 6565900 h 6654800"/>
              <a:gd name="connsiteX94" fmla="*/ 971123 w 11684000"/>
              <a:gd name="connsiteY94" fmla="*/ 6654800 h 6654800"/>
              <a:gd name="connsiteX95" fmla="*/ 849733 w 11684000"/>
              <a:gd name="connsiteY95" fmla="*/ 6565900 h 6654800"/>
              <a:gd name="connsiteX96" fmla="*/ 728342 w 11684000"/>
              <a:gd name="connsiteY96" fmla="*/ 6654800 h 6654800"/>
              <a:gd name="connsiteX97" fmla="*/ 606952 w 11684000"/>
              <a:gd name="connsiteY97" fmla="*/ 6565900 h 6654800"/>
              <a:gd name="connsiteX98" fmla="*/ 485561 w 11684000"/>
              <a:gd name="connsiteY98" fmla="*/ 6654800 h 6654800"/>
              <a:gd name="connsiteX99" fmla="*/ 364171 w 11684000"/>
              <a:gd name="connsiteY99" fmla="*/ 6565900 h 6654800"/>
              <a:gd name="connsiteX100" fmla="*/ 242780 w 11684000"/>
              <a:gd name="connsiteY100" fmla="*/ 6654800 h 6654800"/>
              <a:gd name="connsiteX101" fmla="*/ 121391 w 11684000"/>
              <a:gd name="connsiteY101" fmla="*/ 6565900 h 6654800"/>
              <a:gd name="connsiteX102" fmla="*/ 0 w 11684000"/>
              <a:gd name="connsiteY102" fmla="*/ 6654800 h 6654800"/>
              <a:gd name="connsiteX103" fmla="*/ 0 w 11684000"/>
              <a:gd name="connsiteY103" fmla="*/ 0 h 6654800"/>
              <a:gd name="connsiteX104" fmla="*/ 11684000 w 11684000"/>
              <a:gd name="connsiteY104" fmla="*/ 0 h 6654800"/>
              <a:gd name="connsiteX105" fmla="*/ 11684000 w 11684000"/>
              <a:gd name="connsiteY105" fmla="*/ 6654800 h 66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1684000" h="6654800">
                <a:moveTo>
                  <a:pt x="11684000" y="6654800"/>
                </a:moveTo>
                <a:lnTo>
                  <a:pt x="11683992" y="6654800"/>
                </a:lnTo>
                <a:lnTo>
                  <a:pt x="11562602" y="6565900"/>
                </a:lnTo>
                <a:lnTo>
                  <a:pt x="11441211" y="6654800"/>
                </a:lnTo>
                <a:lnTo>
                  <a:pt x="11319821" y="6565900"/>
                </a:lnTo>
                <a:lnTo>
                  <a:pt x="11198431" y="6654800"/>
                </a:lnTo>
                <a:lnTo>
                  <a:pt x="11077041" y="6565900"/>
                </a:lnTo>
                <a:lnTo>
                  <a:pt x="10955650" y="6654800"/>
                </a:lnTo>
                <a:lnTo>
                  <a:pt x="10834261" y="6565900"/>
                </a:lnTo>
                <a:lnTo>
                  <a:pt x="10712870" y="6654800"/>
                </a:lnTo>
                <a:lnTo>
                  <a:pt x="10591480" y="6565900"/>
                </a:lnTo>
                <a:lnTo>
                  <a:pt x="10470090" y="6654800"/>
                </a:lnTo>
                <a:lnTo>
                  <a:pt x="10348700" y="6565900"/>
                </a:lnTo>
                <a:lnTo>
                  <a:pt x="10227309" y="6654800"/>
                </a:lnTo>
                <a:lnTo>
                  <a:pt x="10105919" y="6565900"/>
                </a:lnTo>
                <a:lnTo>
                  <a:pt x="9984529" y="6654800"/>
                </a:lnTo>
                <a:lnTo>
                  <a:pt x="9863138" y="6565900"/>
                </a:lnTo>
                <a:lnTo>
                  <a:pt x="9741747" y="6654800"/>
                </a:lnTo>
                <a:lnTo>
                  <a:pt x="9736252" y="6654800"/>
                </a:lnTo>
                <a:lnTo>
                  <a:pt x="9614862" y="6565900"/>
                </a:lnTo>
                <a:lnTo>
                  <a:pt x="9493472" y="6654800"/>
                </a:lnTo>
                <a:lnTo>
                  <a:pt x="9372081" y="6565900"/>
                </a:lnTo>
                <a:lnTo>
                  <a:pt x="9250688" y="6654800"/>
                </a:lnTo>
                <a:lnTo>
                  <a:pt x="9129298" y="6565900"/>
                </a:lnTo>
                <a:lnTo>
                  <a:pt x="9007909" y="6654800"/>
                </a:lnTo>
                <a:lnTo>
                  <a:pt x="8886520" y="6565900"/>
                </a:lnTo>
                <a:lnTo>
                  <a:pt x="8765130" y="6654800"/>
                </a:lnTo>
                <a:lnTo>
                  <a:pt x="8643741" y="6565900"/>
                </a:lnTo>
                <a:lnTo>
                  <a:pt x="8522350" y="6654800"/>
                </a:lnTo>
                <a:lnTo>
                  <a:pt x="8400959" y="6565900"/>
                </a:lnTo>
                <a:lnTo>
                  <a:pt x="8279567" y="6654800"/>
                </a:lnTo>
                <a:lnTo>
                  <a:pt x="8158178" y="6565900"/>
                </a:lnTo>
                <a:lnTo>
                  <a:pt x="8036788" y="6654800"/>
                </a:lnTo>
                <a:lnTo>
                  <a:pt x="7915399" y="6565900"/>
                </a:lnTo>
                <a:lnTo>
                  <a:pt x="7794008" y="6654800"/>
                </a:lnTo>
                <a:lnTo>
                  <a:pt x="7788514" y="6654800"/>
                </a:lnTo>
                <a:lnTo>
                  <a:pt x="7667128" y="6565900"/>
                </a:lnTo>
                <a:lnTo>
                  <a:pt x="7545736" y="6654800"/>
                </a:lnTo>
                <a:lnTo>
                  <a:pt x="7424347" y="6565900"/>
                </a:lnTo>
                <a:lnTo>
                  <a:pt x="7302955" y="6654800"/>
                </a:lnTo>
                <a:lnTo>
                  <a:pt x="7181567" y="6565900"/>
                </a:lnTo>
                <a:lnTo>
                  <a:pt x="7060176" y="6654800"/>
                </a:lnTo>
                <a:lnTo>
                  <a:pt x="6938786" y="6565900"/>
                </a:lnTo>
                <a:lnTo>
                  <a:pt x="6817396" y="6654800"/>
                </a:lnTo>
                <a:lnTo>
                  <a:pt x="6696005" y="6565900"/>
                </a:lnTo>
                <a:lnTo>
                  <a:pt x="6574614" y="6654800"/>
                </a:lnTo>
                <a:lnTo>
                  <a:pt x="6453224" y="6565900"/>
                </a:lnTo>
                <a:lnTo>
                  <a:pt x="6331833" y="6654800"/>
                </a:lnTo>
                <a:lnTo>
                  <a:pt x="6210443" y="6565900"/>
                </a:lnTo>
                <a:lnTo>
                  <a:pt x="6089054" y="6654800"/>
                </a:lnTo>
                <a:lnTo>
                  <a:pt x="5967664" y="6565900"/>
                </a:lnTo>
                <a:lnTo>
                  <a:pt x="5846273" y="6654800"/>
                </a:lnTo>
                <a:lnTo>
                  <a:pt x="5837727" y="6654800"/>
                </a:lnTo>
                <a:lnTo>
                  <a:pt x="5716337" y="6565900"/>
                </a:lnTo>
                <a:lnTo>
                  <a:pt x="5594946" y="6654800"/>
                </a:lnTo>
                <a:lnTo>
                  <a:pt x="5473556" y="6565900"/>
                </a:lnTo>
                <a:lnTo>
                  <a:pt x="5352165" y="6654800"/>
                </a:lnTo>
                <a:lnTo>
                  <a:pt x="5230775" y="6565900"/>
                </a:lnTo>
                <a:lnTo>
                  <a:pt x="5109385" y="6654800"/>
                </a:lnTo>
                <a:lnTo>
                  <a:pt x="4987995" y="6565900"/>
                </a:lnTo>
                <a:lnTo>
                  <a:pt x="4866604" y="6654800"/>
                </a:lnTo>
                <a:lnTo>
                  <a:pt x="4745214" y="6565900"/>
                </a:lnTo>
                <a:lnTo>
                  <a:pt x="4623823" y="6654800"/>
                </a:lnTo>
                <a:lnTo>
                  <a:pt x="4502433" y="6565900"/>
                </a:lnTo>
                <a:lnTo>
                  <a:pt x="4381042" y="6654800"/>
                </a:lnTo>
                <a:lnTo>
                  <a:pt x="4259652" y="6565900"/>
                </a:lnTo>
                <a:lnTo>
                  <a:pt x="4138262" y="6654800"/>
                </a:lnTo>
                <a:lnTo>
                  <a:pt x="4016872" y="6565900"/>
                </a:lnTo>
                <a:lnTo>
                  <a:pt x="3895481" y="6654800"/>
                </a:lnTo>
                <a:lnTo>
                  <a:pt x="3889986" y="6654800"/>
                </a:lnTo>
                <a:lnTo>
                  <a:pt x="3768596" y="6565900"/>
                </a:lnTo>
                <a:lnTo>
                  <a:pt x="3647205" y="6654800"/>
                </a:lnTo>
                <a:lnTo>
                  <a:pt x="3525815" y="6565900"/>
                </a:lnTo>
                <a:lnTo>
                  <a:pt x="3404424" y="6654800"/>
                </a:lnTo>
                <a:lnTo>
                  <a:pt x="3283034" y="6565900"/>
                </a:lnTo>
                <a:lnTo>
                  <a:pt x="3161644" y="6654800"/>
                </a:lnTo>
                <a:lnTo>
                  <a:pt x="3040254" y="6565900"/>
                </a:lnTo>
                <a:lnTo>
                  <a:pt x="2918863" y="6654800"/>
                </a:lnTo>
                <a:lnTo>
                  <a:pt x="2797473" y="6565900"/>
                </a:lnTo>
                <a:lnTo>
                  <a:pt x="2676082" y="6654800"/>
                </a:lnTo>
                <a:lnTo>
                  <a:pt x="2554692" y="6565900"/>
                </a:lnTo>
                <a:lnTo>
                  <a:pt x="2433301" y="6654800"/>
                </a:lnTo>
                <a:lnTo>
                  <a:pt x="2311911" y="6565900"/>
                </a:lnTo>
                <a:lnTo>
                  <a:pt x="2190521" y="6654800"/>
                </a:lnTo>
                <a:lnTo>
                  <a:pt x="2069131" y="6565900"/>
                </a:lnTo>
                <a:lnTo>
                  <a:pt x="1947740" y="6654800"/>
                </a:lnTo>
                <a:lnTo>
                  <a:pt x="1942246" y="6654800"/>
                </a:lnTo>
                <a:lnTo>
                  <a:pt x="1820856" y="6565900"/>
                </a:lnTo>
                <a:lnTo>
                  <a:pt x="1699465" y="6654800"/>
                </a:lnTo>
                <a:lnTo>
                  <a:pt x="1578075" y="6565900"/>
                </a:lnTo>
                <a:lnTo>
                  <a:pt x="1456684" y="6654800"/>
                </a:lnTo>
                <a:lnTo>
                  <a:pt x="1335294" y="6565900"/>
                </a:lnTo>
                <a:lnTo>
                  <a:pt x="1213903" y="6654800"/>
                </a:lnTo>
                <a:lnTo>
                  <a:pt x="1092514" y="6565900"/>
                </a:lnTo>
                <a:lnTo>
                  <a:pt x="971123" y="6654800"/>
                </a:lnTo>
                <a:lnTo>
                  <a:pt x="849733" y="6565900"/>
                </a:lnTo>
                <a:lnTo>
                  <a:pt x="728342" y="6654800"/>
                </a:lnTo>
                <a:lnTo>
                  <a:pt x="606952" y="6565900"/>
                </a:lnTo>
                <a:lnTo>
                  <a:pt x="485561" y="6654800"/>
                </a:lnTo>
                <a:lnTo>
                  <a:pt x="364171" y="6565900"/>
                </a:lnTo>
                <a:lnTo>
                  <a:pt x="242780" y="6654800"/>
                </a:lnTo>
                <a:lnTo>
                  <a:pt x="121391" y="6565900"/>
                </a:lnTo>
                <a:lnTo>
                  <a:pt x="0" y="6654800"/>
                </a:lnTo>
                <a:lnTo>
                  <a:pt x="0" y="0"/>
                </a:lnTo>
                <a:lnTo>
                  <a:pt x="11684000" y="0"/>
                </a:lnTo>
                <a:lnTo>
                  <a:pt x="11684000" y="66548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175">
                <a:solidFill>
                  <a:schemeClr val="tx1">
                    <a:alpha val="10000"/>
                  </a:schemeClr>
                </a:solidFill>
              </a:ln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0" name="자유형: 도형 19">
            <a:extLst>
              <a:ext uri="{FF2B5EF4-FFF2-40B4-BE49-F238E27FC236}">
                <a16:creationId xmlns:a16="http://schemas.microsoft.com/office/drawing/2014/main" id="{9AC8AE6C-0998-72CF-5D9E-76E5F429DB6E}"/>
              </a:ext>
            </a:extLst>
          </p:cNvPr>
          <p:cNvSpPr/>
          <p:nvPr/>
        </p:nvSpPr>
        <p:spPr>
          <a:xfrm rot="10800000">
            <a:off x="217086" y="1230676"/>
            <a:ext cx="7165549" cy="4498970"/>
          </a:xfrm>
          <a:custGeom>
            <a:avLst/>
            <a:gdLst>
              <a:gd name="connsiteX0" fmla="*/ 11684000 w 11684000"/>
              <a:gd name="connsiteY0" fmla="*/ 6654800 h 6654800"/>
              <a:gd name="connsiteX1" fmla="*/ 11683992 w 11684000"/>
              <a:gd name="connsiteY1" fmla="*/ 6654800 h 6654800"/>
              <a:gd name="connsiteX2" fmla="*/ 11562602 w 11684000"/>
              <a:gd name="connsiteY2" fmla="*/ 6565900 h 6654800"/>
              <a:gd name="connsiteX3" fmla="*/ 11441211 w 11684000"/>
              <a:gd name="connsiteY3" fmla="*/ 6654800 h 6654800"/>
              <a:gd name="connsiteX4" fmla="*/ 11319821 w 11684000"/>
              <a:gd name="connsiteY4" fmla="*/ 6565900 h 6654800"/>
              <a:gd name="connsiteX5" fmla="*/ 11198431 w 11684000"/>
              <a:gd name="connsiteY5" fmla="*/ 6654800 h 6654800"/>
              <a:gd name="connsiteX6" fmla="*/ 11077041 w 11684000"/>
              <a:gd name="connsiteY6" fmla="*/ 6565900 h 6654800"/>
              <a:gd name="connsiteX7" fmla="*/ 10955650 w 11684000"/>
              <a:gd name="connsiteY7" fmla="*/ 6654800 h 6654800"/>
              <a:gd name="connsiteX8" fmla="*/ 10834261 w 11684000"/>
              <a:gd name="connsiteY8" fmla="*/ 6565900 h 6654800"/>
              <a:gd name="connsiteX9" fmla="*/ 10712870 w 11684000"/>
              <a:gd name="connsiteY9" fmla="*/ 6654800 h 6654800"/>
              <a:gd name="connsiteX10" fmla="*/ 10591480 w 11684000"/>
              <a:gd name="connsiteY10" fmla="*/ 6565900 h 6654800"/>
              <a:gd name="connsiteX11" fmla="*/ 10470090 w 11684000"/>
              <a:gd name="connsiteY11" fmla="*/ 6654800 h 6654800"/>
              <a:gd name="connsiteX12" fmla="*/ 10348700 w 11684000"/>
              <a:gd name="connsiteY12" fmla="*/ 6565900 h 6654800"/>
              <a:gd name="connsiteX13" fmla="*/ 10227309 w 11684000"/>
              <a:gd name="connsiteY13" fmla="*/ 6654800 h 6654800"/>
              <a:gd name="connsiteX14" fmla="*/ 10105919 w 11684000"/>
              <a:gd name="connsiteY14" fmla="*/ 6565900 h 6654800"/>
              <a:gd name="connsiteX15" fmla="*/ 9984529 w 11684000"/>
              <a:gd name="connsiteY15" fmla="*/ 6654800 h 6654800"/>
              <a:gd name="connsiteX16" fmla="*/ 9863138 w 11684000"/>
              <a:gd name="connsiteY16" fmla="*/ 6565900 h 6654800"/>
              <a:gd name="connsiteX17" fmla="*/ 9741747 w 11684000"/>
              <a:gd name="connsiteY17" fmla="*/ 6654800 h 6654800"/>
              <a:gd name="connsiteX18" fmla="*/ 9736252 w 11684000"/>
              <a:gd name="connsiteY18" fmla="*/ 6654800 h 6654800"/>
              <a:gd name="connsiteX19" fmla="*/ 9614862 w 11684000"/>
              <a:gd name="connsiteY19" fmla="*/ 6565900 h 6654800"/>
              <a:gd name="connsiteX20" fmla="*/ 9493472 w 11684000"/>
              <a:gd name="connsiteY20" fmla="*/ 6654800 h 6654800"/>
              <a:gd name="connsiteX21" fmla="*/ 9372081 w 11684000"/>
              <a:gd name="connsiteY21" fmla="*/ 6565900 h 6654800"/>
              <a:gd name="connsiteX22" fmla="*/ 9250688 w 11684000"/>
              <a:gd name="connsiteY22" fmla="*/ 6654800 h 6654800"/>
              <a:gd name="connsiteX23" fmla="*/ 9129298 w 11684000"/>
              <a:gd name="connsiteY23" fmla="*/ 6565900 h 6654800"/>
              <a:gd name="connsiteX24" fmla="*/ 9007909 w 11684000"/>
              <a:gd name="connsiteY24" fmla="*/ 6654800 h 6654800"/>
              <a:gd name="connsiteX25" fmla="*/ 8886520 w 11684000"/>
              <a:gd name="connsiteY25" fmla="*/ 6565900 h 6654800"/>
              <a:gd name="connsiteX26" fmla="*/ 8765130 w 11684000"/>
              <a:gd name="connsiteY26" fmla="*/ 6654800 h 6654800"/>
              <a:gd name="connsiteX27" fmla="*/ 8643741 w 11684000"/>
              <a:gd name="connsiteY27" fmla="*/ 6565900 h 6654800"/>
              <a:gd name="connsiteX28" fmla="*/ 8522350 w 11684000"/>
              <a:gd name="connsiteY28" fmla="*/ 6654800 h 6654800"/>
              <a:gd name="connsiteX29" fmla="*/ 8400959 w 11684000"/>
              <a:gd name="connsiteY29" fmla="*/ 6565900 h 6654800"/>
              <a:gd name="connsiteX30" fmla="*/ 8279567 w 11684000"/>
              <a:gd name="connsiteY30" fmla="*/ 6654800 h 6654800"/>
              <a:gd name="connsiteX31" fmla="*/ 8158178 w 11684000"/>
              <a:gd name="connsiteY31" fmla="*/ 6565900 h 6654800"/>
              <a:gd name="connsiteX32" fmla="*/ 8036788 w 11684000"/>
              <a:gd name="connsiteY32" fmla="*/ 6654800 h 6654800"/>
              <a:gd name="connsiteX33" fmla="*/ 7915399 w 11684000"/>
              <a:gd name="connsiteY33" fmla="*/ 6565900 h 6654800"/>
              <a:gd name="connsiteX34" fmla="*/ 7794008 w 11684000"/>
              <a:gd name="connsiteY34" fmla="*/ 6654800 h 6654800"/>
              <a:gd name="connsiteX35" fmla="*/ 7788514 w 11684000"/>
              <a:gd name="connsiteY35" fmla="*/ 6654800 h 6654800"/>
              <a:gd name="connsiteX36" fmla="*/ 7667128 w 11684000"/>
              <a:gd name="connsiteY36" fmla="*/ 6565900 h 6654800"/>
              <a:gd name="connsiteX37" fmla="*/ 7545736 w 11684000"/>
              <a:gd name="connsiteY37" fmla="*/ 6654800 h 6654800"/>
              <a:gd name="connsiteX38" fmla="*/ 7424347 w 11684000"/>
              <a:gd name="connsiteY38" fmla="*/ 6565900 h 6654800"/>
              <a:gd name="connsiteX39" fmla="*/ 7302955 w 11684000"/>
              <a:gd name="connsiteY39" fmla="*/ 6654800 h 6654800"/>
              <a:gd name="connsiteX40" fmla="*/ 7181567 w 11684000"/>
              <a:gd name="connsiteY40" fmla="*/ 6565900 h 6654800"/>
              <a:gd name="connsiteX41" fmla="*/ 7060176 w 11684000"/>
              <a:gd name="connsiteY41" fmla="*/ 6654800 h 6654800"/>
              <a:gd name="connsiteX42" fmla="*/ 6938786 w 11684000"/>
              <a:gd name="connsiteY42" fmla="*/ 6565900 h 6654800"/>
              <a:gd name="connsiteX43" fmla="*/ 6817396 w 11684000"/>
              <a:gd name="connsiteY43" fmla="*/ 6654800 h 6654800"/>
              <a:gd name="connsiteX44" fmla="*/ 6696005 w 11684000"/>
              <a:gd name="connsiteY44" fmla="*/ 6565900 h 6654800"/>
              <a:gd name="connsiteX45" fmla="*/ 6574614 w 11684000"/>
              <a:gd name="connsiteY45" fmla="*/ 6654800 h 6654800"/>
              <a:gd name="connsiteX46" fmla="*/ 6453224 w 11684000"/>
              <a:gd name="connsiteY46" fmla="*/ 6565900 h 6654800"/>
              <a:gd name="connsiteX47" fmla="*/ 6331833 w 11684000"/>
              <a:gd name="connsiteY47" fmla="*/ 6654800 h 6654800"/>
              <a:gd name="connsiteX48" fmla="*/ 6210443 w 11684000"/>
              <a:gd name="connsiteY48" fmla="*/ 6565900 h 6654800"/>
              <a:gd name="connsiteX49" fmla="*/ 6089054 w 11684000"/>
              <a:gd name="connsiteY49" fmla="*/ 6654800 h 6654800"/>
              <a:gd name="connsiteX50" fmla="*/ 5967664 w 11684000"/>
              <a:gd name="connsiteY50" fmla="*/ 6565900 h 6654800"/>
              <a:gd name="connsiteX51" fmla="*/ 5846273 w 11684000"/>
              <a:gd name="connsiteY51" fmla="*/ 6654800 h 6654800"/>
              <a:gd name="connsiteX52" fmla="*/ 5837727 w 11684000"/>
              <a:gd name="connsiteY52" fmla="*/ 6654800 h 6654800"/>
              <a:gd name="connsiteX53" fmla="*/ 5716337 w 11684000"/>
              <a:gd name="connsiteY53" fmla="*/ 6565900 h 6654800"/>
              <a:gd name="connsiteX54" fmla="*/ 5594946 w 11684000"/>
              <a:gd name="connsiteY54" fmla="*/ 6654800 h 6654800"/>
              <a:gd name="connsiteX55" fmla="*/ 5473556 w 11684000"/>
              <a:gd name="connsiteY55" fmla="*/ 6565900 h 6654800"/>
              <a:gd name="connsiteX56" fmla="*/ 5352165 w 11684000"/>
              <a:gd name="connsiteY56" fmla="*/ 6654800 h 6654800"/>
              <a:gd name="connsiteX57" fmla="*/ 5230775 w 11684000"/>
              <a:gd name="connsiteY57" fmla="*/ 6565900 h 6654800"/>
              <a:gd name="connsiteX58" fmla="*/ 5109385 w 11684000"/>
              <a:gd name="connsiteY58" fmla="*/ 6654800 h 6654800"/>
              <a:gd name="connsiteX59" fmla="*/ 4987995 w 11684000"/>
              <a:gd name="connsiteY59" fmla="*/ 6565900 h 6654800"/>
              <a:gd name="connsiteX60" fmla="*/ 4866604 w 11684000"/>
              <a:gd name="connsiteY60" fmla="*/ 6654800 h 6654800"/>
              <a:gd name="connsiteX61" fmla="*/ 4745214 w 11684000"/>
              <a:gd name="connsiteY61" fmla="*/ 6565900 h 6654800"/>
              <a:gd name="connsiteX62" fmla="*/ 4623823 w 11684000"/>
              <a:gd name="connsiteY62" fmla="*/ 6654800 h 6654800"/>
              <a:gd name="connsiteX63" fmla="*/ 4502433 w 11684000"/>
              <a:gd name="connsiteY63" fmla="*/ 6565900 h 6654800"/>
              <a:gd name="connsiteX64" fmla="*/ 4381042 w 11684000"/>
              <a:gd name="connsiteY64" fmla="*/ 6654800 h 6654800"/>
              <a:gd name="connsiteX65" fmla="*/ 4259652 w 11684000"/>
              <a:gd name="connsiteY65" fmla="*/ 6565900 h 6654800"/>
              <a:gd name="connsiteX66" fmla="*/ 4138262 w 11684000"/>
              <a:gd name="connsiteY66" fmla="*/ 6654800 h 6654800"/>
              <a:gd name="connsiteX67" fmla="*/ 4016872 w 11684000"/>
              <a:gd name="connsiteY67" fmla="*/ 6565900 h 6654800"/>
              <a:gd name="connsiteX68" fmla="*/ 3895481 w 11684000"/>
              <a:gd name="connsiteY68" fmla="*/ 6654800 h 6654800"/>
              <a:gd name="connsiteX69" fmla="*/ 3889986 w 11684000"/>
              <a:gd name="connsiteY69" fmla="*/ 6654800 h 6654800"/>
              <a:gd name="connsiteX70" fmla="*/ 3768596 w 11684000"/>
              <a:gd name="connsiteY70" fmla="*/ 6565900 h 6654800"/>
              <a:gd name="connsiteX71" fmla="*/ 3647205 w 11684000"/>
              <a:gd name="connsiteY71" fmla="*/ 6654800 h 6654800"/>
              <a:gd name="connsiteX72" fmla="*/ 3525815 w 11684000"/>
              <a:gd name="connsiteY72" fmla="*/ 6565900 h 6654800"/>
              <a:gd name="connsiteX73" fmla="*/ 3404424 w 11684000"/>
              <a:gd name="connsiteY73" fmla="*/ 6654800 h 6654800"/>
              <a:gd name="connsiteX74" fmla="*/ 3283034 w 11684000"/>
              <a:gd name="connsiteY74" fmla="*/ 6565900 h 6654800"/>
              <a:gd name="connsiteX75" fmla="*/ 3161644 w 11684000"/>
              <a:gd name="connsiteY75" fmla="*/ 6654800 h 6654800"/>
              <a:gd name="connsiteX76" fmla="*/ 3040254 w 11684000"/>
              <a:gd name="connsiteY76" fmla="*/ 6565900 h 6654800"/>
              <a:gd name="connsiteX77" fmla="*/ 2918863 w 11684000"/>
              <a:gd name="connsiteY77" fmla="*/ 6654800 h 6654800"/>
              <a:gd name="connsiteX78" fmla="*/ 2797473 w 11684000"/>
              <a:gd name="connsiteY78" fmla="*/ 6565900 h 6654800"/>
              <a:gd name="connsiteX79" fmla="*/ 2676082 w 11684000"/>
              <a:gd name="connsiteY79" fmla="*/ 6654800 h 6654800"/>
              <a:gd name="connsiteX80" fmla="*/ 2554692 w 11684000"/>
              <a:gd name="connsiteY80" fmla="*/ 6565900 h 6654800"/>
              <a:gd name="connsiteX81" fmla="*/ 2433301 w 11684000"/>
              <a:gd name="connsiteY81" fmla="*/ 6654800 h 6654800"/>
              <a:gd name="connsiteX82" fmla="*/ 2311911 w 11684000"/>
              <a:gd name="connsiteY82" fmla="*/ 6565900 h 6654800"/>
              <a:gd name="connsiteX83" fmla="*/ 2190521 w 11684000"/>
              <a:gd name="connsiteY83" fmla="*/ 6654800 h 6654800"/>
              <a:gd name="connsiteX84" fmla="*/ 2069131 w 11684000"/>
              <a:gd name="connsiteY84" fmla="*/ 6565900 h 6654800"/>
              <a:gd name="connsiteX85" fmla="*/ 1947740 w 11684000"/>
              <a:gd name="connsiteY85" fmla="*/ 6654800 h 6654800"/>
              <a:gd name="connsiteX86" fmla="*/ 1942246 w 11684000"/>
              <a:gd name="connsiteY86" fmla="*/ 6654800 h 6654800"/>
              <a:gd name="connsiteX87" fmla="*/ 1820856 w 11684000"/>
              <a:gd name="connsiteY87" fmla="*/ 6565900 h 6654800"/>
              <a:gd name="connsiteX88" fmla="*/ 1699465 w 11684000"/>
              <a:gd name="connsiteY88" fmla="*/ 6654800 h 6654800"/>
              <a:gd name="connsiteX89" fmla="*/ 1578075 w 11684000"/>
              <a:gd name="connsiteY89" fmla="*/ 6565900 h 6654800"/>
              <a:gd name="connsiteX90" fmla="*/ 1456684 w 11684000"/>
              <a:gd name="connsiteY90" fmla="*/ 6654800 h 6654800"/>
              <a:gd name="connsiteX91" fmla="*/ 1335294 w 11684000"/>
              <a:gd name="connsiteY91" fmla="*/ 6565900 h 6654800"/>
              <a:gd name="connsiteX92" fmla="*/ 1213903 w 11684000"/>
              <a:gd name="connsiteY92" fmla="*/ 6654800 h 6654800"/>
              <a:gd name="connsiteX93" fmla="*/ 1092514 w 11684000"/>
              <a:gd name="connsiteY93" fmla="*/ 6565900 h 6654800"/>
              <a:gd name="connsiteX94" fmla="*/ 971123 w 11684000"/>
              <a:gd name="connsiteY94" fmla="*/ 6654800 h 6654800"/>
              <a:gd name="connsiteX95" fmla="*/ 849733 w 11684000"/>
              <a:gd name="connsiteY95" fmla="*/ 6565900 h 6654800"/>
              <a:gd name="connsiteX96" fmla="*/ 728342 w 11684000"/>
              <a:gd name="connsiteY96" fmla="*/ 6654800 h 6654800"/>
              <a:gd name="connsiteX97" fmla="*/ 606952 w 11684000"/>
              <a:gd name="connsiteY97" fmla="*/ 6565900 h 6654800"/>
              <a:gd name="connsiteX98" fmla="*/ 485561 w 11684000"/>
              <a:gd name="connsiteY98" fmla="*/ 6654800 h 6654800"/>
              <a:gd name="connsiteX99" fmla="*/ 364171 w 11684000"/>
              <a:gd name="connsiteY99" fmla="*/ 6565900 h 6654800"/>
              <a:gd name="connsiteX100" fmla="*/ 242780 w 11684000"/>
              <a:gd name="connsiteY100" fmla="*/ 6654800 h 6654800"/>
              <a:gd name="connsiteX101" fmla="*/ 121391 w 11684000"/>
              <a:gd name="connsiteY101" fmla="*/ 6565900 h 6654800"/>
              <a:gd name="connsiteX102" fmla="*/ 0 w 11684000"/>
              <a:gd name="connsiteY102" fmla="*/ 6654800 h 6654800"/>
              <a:gd name="connsiteX103" fmla="*/ 0 w 11684000"/>
              <a:gd name="connsiteY103" fmla="*/ 0 h 6654800"/>
              <a:gd name="connsiteX104" fmla="*/ 11684000 w 11684000"/>
              <a:gd name="connsiteY104" fmla="*/ 0 h 6654800"/>
              <a:gd name="connsiteX105" fmla="*/ 11684000 w 11684000"/>
              <a:gd name="connsiteY105" fmla="*/ 6654800 h 66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1684000" h="6654800">
                <a:moveTo>
                  <a:pt x="11684000" y="6654800"/>
                </a:moveTo>
                <a:lnTo>
                  <a:pt x="11683992" y="6654800"/>
                </a:lnTo>
                <a:lnTo>
                  <a:pt x="11562602" y="6565900"/>
                </a:lnTo>
                <a:lnTo>
                  <a:pt x="11441211" y="6654800"/>
                </a:lnTo>
                <a:lnTo>
                  <a:pt x="11319821" y="6565900"/>
                </a:lnTo>
                <a:lnTo>
                  <a:pt x="11198431" y="6654800"/>
                </a:lnTo>
                <a:lnTo>
                  <a:pt x="11077041" y="6565900"/>
                </a:lnTo>
                <a:lnTo>
                  <a:pt x="10955650" y="6654800"/>
                </a:lnTo>
                <a:lnTo>
                  <a:pt x="10834261" y="6565900"/>
                </a:lnTo>
                <a:lnTo>
                  <a:pt x="10712870" y="6654800"/>
                </a:lnTo>
                <a:lnTo>
                  <a:pt x="10591480" y="6565900"/>
                </a:lnTo>
                <a:lnTo>
                  <a:pt x="10470090" y="6654800"/>
                </a:lnTo>
                <a:lnTo>
                  <a:pt x="10348700" y="6565900"/>
                </a:lnTo>
                <a:lnTo>
                  <a:pt x="10227309" y="6654800"/>
                </a:lnTo>
                <a:lnTo>
                  <a:pt x="10105919" y="6565900"/>
                </a:lnTo>
                <a:lnTo>
                  <a:pt x="9984529" y="6654800"/>
                </a:lnTo>
                <a:lnTo>
                  <a:pt x="9863138" y="6565900"/>
                </a:lnTo>
                <a:lnTo>
                  <a:pt x="9741747" y="6654800"/>
                </a:lnTo>
                <a:lnTo>
                  <a:pt x="9736252" y="6654800"/>
                </a:lnTo>
                <a:lnTo>
                  <a:pt x="9614862" y="6565900"/>
                </a:lnTo>
                <a:lnTo>
                  <a:pt x="9493472" y="6654800"/>
                </a:lnTo>
                <a:lnTo>
                  <a:pt x="9372081" y="6565900"/>
                </a:lnTo>
                <a:lnTo>
                  <a:pt x="9250688" y="6654800"/>
                </a:lnTo>
                <a:lnTo>
                  <a:pt x="9129298" y="6565900"/>
                </a:lnTo>
                <a:lnTo>
                  <a:pt x="9007909" y="6654800"/>
                </a:lnTo>
                <a:lnTo>
                  <a:pt x="8886520" y="6565900"/>
                </a:lnTo>
                <a:lnTo>
                  <a:pt x="8765130" y="6654800"/>
                </a:lnTo>
                <a:lnTo>
                  <a:pt x="8643741" y="6565900"/>
                </a:lnTo>
                <a:lnTo>
                  <a:pt x="8522350" y="6654800"/>
                </a:lnTo>
                <a:lnTo>
                  <a:pt x="8400959" y="6565900"/>
                </a:lnTo>
                <a:lnTo>
                  <a:pt x="8279567" y="6654800"/>
                </a:lnTo>
                <a:lnTo>
                  <a:pt x="8158178" y="6565900"/>
                </a:lnTo>
                <a:lnTo>
                  <a:pt x="8036788" y="6654800"/>
                </a:lnTo>
                <a:lnTo>
                  <a:pt x="7915399" y="6565900"/>
                </a:lnTo>
                <a:lnTo>
                  <a:pt x="7794008" y="6654800"/>
                </a:lnTo>
                <a:lnTo>
                  <a:pt x="7788514" y="6654800"/>
                </a:lnTo>
                <a:lnTo>
                  <a:pt x="7667128" y="6565900"/>
                </a:lnTo>
                <a:lnTo>
                  <a:pt x="7545736" y="6654800"/>
                </a:lnTo>
                <a:lnTo>
                  <a:pt x="7424347" y="6565900"/>
                </a:lnTo>
                <a:lnTo>
                  <a:pt x="7302955" y="6654800"/>
                </a:lnTo>
                <a:lnTo>
                  <a:pt x="7181567" y="6565900"/>
                </a:lnTo>
                <a:lnTo>
                  <a:pt x="7060176" y="6654800"/>
                </a:lnTo>
                <a:lnTo>
                  <a:pt x="6938786" y="6565900"/>
                </a:lnTo>
                <a:lnTo>
                  <a:pt x="6817396" y="6654800"/>
                </a:lnTo>
                <a:lnTo>
                  <a:pt x="6696005" y="6565900"/>
                </a:lnTo>
                <a:lnTo>
                  <a:pt x="6574614" y="6654800"/>
                </a:lnTo>
                <a:lnTo>
                  <a:pt x="6453224" y="6565900"/>
                </a:lnTo>
                <a:lnTo>
                  <a:pt x="6331833" y="6654800"/>
                </a:lnTo>
                <a:lnTo>
                  <a:pt x="6210443" y="6565900"/>
                </a:lnTo>
                <a:lnTo>
                  <a:pt x="6089054" y="6654800"/>
                </a:lnTo>
                <a:lnTo>
                  <a:pt x="5967664" y="6565900"/>
                </a:lnTo>
                <a:lnTo>
                  <a:pt x="5846273" y="6654800"/>
                </a:lnTo>
                <a:lnTo>
                  <a:pt x="5837727" y="6654800"/>
                </a:lnTo>
                <a:lnTo>
                  <a:pt x="5716337" y="6565900"/>
                </a:lnTo>
                <a:lnTo>
                  <a:pt x="5594946" y="6654800"/>
                </a:lnTo>
                <a:lnTo>
                  <a:pt x="5473556" y="6565900"/>
                </a:lnTo>
                <a:lnTo>
                  <a:pt x="5352165" y="6654800"/>
                </a:lnTo>
                <a:lnTo>
                  <a:pt x="5230775" y="6565900"/>
                </a:lnTo>
                <a:lnTo>
                  <a:pt x="5109385" y="6654800"/>
                </a:lnTo>
                <a:lnTo>
                  <a:pt x="4987995" y="6565900"/>
                </a:lnTo>
                <a:lnTo>
                  <a:pt x="4866604" y="6654800"/>
                </a:lnTo>
                <a:lnTo>
                  <a:pt x="4745214" y="6565900"/>
                </a:lnTo>
                <a:lnTo>
                  <a:pt x="4623823" y="6654800"/>
                </a:lnTo>
                <a:lnTo>
                  <a:pt x="4502433" y="6565900"/>
                </a:lnTo>
                <a:lnTo>
                  <a:pt x="4381042" y="6654800"/>
                </a:lnTo>
                <a:lnTo>
                  <a:pt x="4259652" y="6565900"/>
                </a:lnTo>
                <a:lnTo>
                  <a:pt x="4138262" y="6654800"/>
                </a:lnTo>
                <a:lnTo>
                  <a:pt x="4016872" y="6565900"/>
                </a:lnTo>
                <a:lnTo>
                  <a:pt x="3895481" y="6654800"/>
                </a:lnTo>
                <a:lnTo>
                  <a:pt x="3889986" y="6654800"/>
                </a:lnTo>
                <a:lnTo>
                  <a:pt x="3768596" y="6565900"/>
                </a:lnTo>
                <a:lnTo>
                  <a:pt x="3647205" y="6654800"/>
                </a:lnTo>
                <a:lnTo>
                  <a:pt x="3525815" y="6565900"/>
                </a:lnTo>
                <a:lnTo>
                  <a:pt x="3404424" y="6654800"/>
                </a:lnTo>
                <a:lnTo>
                  <a:pt x="3283034" y="6565900"/>
                </a:lnTo>
                <a:lnTo>
                  <a:pt x="3161644" y="6654800"/>
                </a:lnTo>
                <a:lnTo>
                  <a:pt x="3040254" y="6565900"/>
                </a:lnTo>
                <a:lnTo>
                  <a:pt x="2918863" y="6654800"/>
                </a:lnTo>
                <a:lnTo>
                  <a:pt x="2797473" y="6565900"/>
                </a:lnTo>
                <a:lnTo>
                  <a:pt x="2676082" y="6654800"/>
                </a:lnTo>
                <a:lnTo>
                  <a:pt x="2554692" y="6565900"/>
                </a:lnTo>
                <a:lnTo>
                  <a:pt x="2433301" y="6654800"/>
                </a:lnTo>
                <a:lnTo>
                  <a:pt x="2311911" y="6565900"/>
                </a:lnTo>
                <a:lnTo>
                  <a:pt x="2190521" y="6654800"/>
                </a:lnTo>
                <a:lnTo>
                  <a:pt x="2069131" y="6565900"/>
                </a:lnTo>
                <a:lnTo>
                  <a:pt x="1947740" y="6654800"/>
                </a:lnTo>
                <a:lnTo>
                  <a:pt x="1942246" y="6654800"/>
                </a:lnTo>
                <a:lnTo>
                  <a:pt x="1820856" y="6565900"/>
                </a:lnTo>
                <a:lnTo>
                  <a:pt x="1699465" y="6654800"/>
                </a:lnTo>
                <a:lnTo>
                  <a:pt x="1578075" y="6565900"/>
                </a:lnTo>
                <a:lnTo>
                  <a:pt x="1456684" y="6654800"/>
                </a:lnTo>
                <a:lnTo>
                  <a:pt x="1335294" y="6565900"/>
                </a:lnTo>
                <a:lnTo>
                  <a:pt x="1213903" y="6654800"/>
                </a:lnTo>
                <a:lnTo>
                  <a:pt x="1092514" y="6565900"/>
                </a:lnTo>
                <a:lnTo>
                  <a:pt x="971123" y="6654800"/>
                </a:lnTo>
                <a:lnTo>
                  <a:pt x="849733" y="6565900"/>
                </a:lnTo>
                <a:lnTo>
                  <a:pt x="728342" y="6654800"/>
                </a:lnTo>
                <a:lnTo>
                  <a:pt x="606952" y="6565900"/>
                </a:lnTo>
                <a:lnTo>
                  <a:pt x="485561" y="6654800"/>
                </a:lnTo>
                <a:lnTo>
                  <a:pt x="364171" y="6565900"/>
                </a:lnTo>
                <a:lnTo>
                  <a:pt x="242780" y="6654800"/>
                </a:lnTo>
                <a:lnTo>
                  <a:pt x="121391" y="6565900"/>
                </a:lnTo>
                <a:lnTo>
                  <a:pt x="0" y="6654800"/>
                </a:lnTo>
                <a:lnTo>
                  <a:pt x="0" y="0"/>
                </a:lnTo>
                <a:lnTo>
                  <a:pt x="11684000" y="0"/>
                </a:lnTo>
                <a:lnTo>
                  <a:pt x="11684000" y="66548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175">
                <a:solidFill>
                  <a:schemeClr val="tx1">
                    <a:alpha val="10000"/>
                  </a:schemeClr>
                </a:solidFill>
              </a:ln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01883-B444-86D8-4426-54B1E5584132}"/>
              </a:ext>
            </a:extLst>
          </p:cNvPr>
          <p:cNvSpPr txBox="1"/>
          <p:nvPr/>
        </p:nvSpPr>
        <p:spPr>
          <a:xfrm>
            <a:off x="2315191" y="1404477"/>
            <a:ext cx="3399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i="0" dirty="0" err="1">
                <a:solidFill>
                  <a:srgbClr val="000000"/>
                </a:solidFill>
                <a:effectLst/>
                <a:latin typeface="+mj-lt"/>
                <a:ea typeface="GangwonEduSaeeum OTF Medium" panose="02020603020101020101" pitchFamily="18" charset="-127"/>
              </a:rPr>
              <a:t>四組日報</a:t>
            </a:r>
            <a:endParaRPr lang="ko-KR" altLang="en-US" sz="4400" b="1" dirty="0">
              <a:ln w="3175">
                <a:solidFill>
                  <a:schemeClr val="tx1">
                    <a:alpha val="10000"/>
                  </a:schemeClr>
                </a:solidFill>
              </a:ln>
              <a:latin typeface="+mj-lt"/>
              <a:ea typeface="GangwonEduSaeeum OTF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6B063D-965B-5114-A6AD-BDEA2BF5627D}"/>
              </a:ext>
            </a:extLst>
          </p:cNvPr>
          <p:cNvSpPr/>
          <p:nvPr/>
        </p:nvSpPr>
        <p:spPr>
          <a:xfrm>
            <a:off x="390557" y="2141466"/>
            <a:ext cx="6867122" cy="4571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175">
                <a:solidFill>
                  <a:schemeClr val="tx1">
                    <a:alpha val="10000"/>
                  </a:schemeClr>
                </a:solidFill>
              </a:ln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8" name="자유형: 도형 59">
            <a:extLst>
              <a:ext uri="{FF2B5EF4-FFF2-40B4-BE49-F238E27FC236}">
                <a16:creationId xmlns:a16="http://schemas.microsoft.com/office/drawing/2014/main" id="{1ECC69D6-8978-78F4-0DA6-90712D62B7FE}"/>
              </a:ext>
            </a:extLst>
          </p:cNvPr>
          <p:cNvSpPr/>
          <p:nvPr/>
        </p:nvSpPr>
        <p:spPr>
          <a:xfrm>
            <a:off x="390556" y="3918944"/>
            <a:ext cx="6867122" cy="1536342"/>
          </a:xfrm>
          <a:custGeom>
            <a:avLst/>
            <a:gdLst>
              <a:gd name="connsiteX0" fmla="*/ 0 w 10095566"/>
              <a:gd name="connsiteY0" fmla="*/ 0 h 1814749"/>
              <a:gd name="connsiteX1" fmla="*/ 10095566 w 10095566"/>
              <a:gd name="connsiteY1" fmla="*/ 0 h 1814749"/>
              <a:gd name="connsiteX2" fmla="*/ 10095566 w 10095566"/>
              <a:gd name="connsiteY2" fmla="*/ 1571899 h 1814749"/>
              <a:gd name="connsiteX3" fmla="*/ 9851749 w 10095566"/>
              <a:gd name="connsiteY3" fmla="*/ 1814749 h 1814749"/>
              <a:gd name="connsiteX4" fmla="*/ 0 w 10095566"/>
              <a:gd name="connsiteY4" fmla="*/ 1814749 h 181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5566" h="1814749">
                <a:moveTo>
                  <a:pt x="0" y="0"/>
                </a:moveTo>
                <a:lnTo>
                  <a:pt x="10095566" y="0"/>
                </a:lnTo>
                <a:lnTo>
                  <a:pt x="10095566" y="1571899"/>
                </a:lnTo>
                <a:lnTo>
                  <a:pt x="9851749" y="1814749"/>
                </a:lnTo>
                <a:lnTo>
                  <a:pt x="0" y="1814749"/>
                </a:lnTo>
                <a:close/>
              </a:path>
            </a:pathLst>
          </a:custGeom>
          <a:noFill/>
          <a:ln>
            <a:solidFill>
              <a:srgbClr val="06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n w="3175">
                <a:solidFill>
                  <a:schemeClr val="tx1">
                    <a:alpha val="10000"/>
                  </a:schemeClr>
                </a:solidFill>
              </a:ln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22" name="직선 연결선 60">
            <a:extLst>
              <a:ext uri="{FF2B5EF4-FFF2-40B4-BE49-F238E27FC236}">
                <a16:creationId xmlns:a16="http://schemas.microsoft.com/office/drawing/2014/main" id="{1F521ACD-E21E-8361-1C76-4397A9530A62}"/>
              </a:ext>
            </a:extLst>
          </p:cNvPr>
          <p:cNvCxnSpPr>
            <a:cxnSpLocks/>
          </p:cNvCxnSpPr>
          <p:nvPr/>
        </p:nvCxnSpPr>
        <p:spPr>
          <a:xfrm flipH="1">
            <a:off x="5658582" y="7602063"/>
            <a:ext cx="1" cy="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rgbClr val="BEA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144C51B-2DEB-42F8-6FA0-5176C6FC2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2945"/>
          <a:stretch/>
        </p:blipFill>
        <p:spPr>
          <a:xfrm>
            <a:off x="2220232" y="3988191"/>
            <a:ext cx="4745216" cy="7358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AB197F-ED82-3A59-E6DD-B2C4104C2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6" b="9878"/>
          <a:stretch/>
        </p:blipFill>
        <p:spPr>
          <a:xfrm>
            <a:off x="2135389" y="4762774"/>
            <a:ext cx="4814476" cy="626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37A82-A165-D86E-4C8C-65BBAD6B808F}"/>
              </a:ext>
            </a:extLst>
          </p:cNvPr>
          <p:cNvSpPr txBox="1"/>
          <p:nvPr/>
        </p:nvSpPr>
        <p:spPr>
          <a:xfrm>
            <a:off x="4523589" y="2277717"/>
            <a:ext cx="27799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</a:t>
            </a:r>
            <a:r>
              <a:rPr kumimoji="1" lang="ko-Kore-KR" altLang="en-US" sz="4400" b="1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</a:t>
            </a:r>
            <a:r>
              <a:rPr kumimoji="1" lang="en-US" altLang="ko-KR" sz="4400" b="1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kumimoji="1" lang="ko-KR" altLang="en-US" sz="4400" b="1" dirty="0" err="1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내집</a:t>
            </a:r>
            <a:endParaRPr kumimoji="1" lang="en-US" altLang="ko-KR" sz="4400" b="1" dirty="0">
              <a:solidFill>
                <a:srgbClr val="F959A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4400" b="1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4400" b="1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kumimoji="1" lang="ko-KR" altLang="en-US" sz="4400" b="1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마련</a:t>
            </a:r>
            <a:r>
              <a:rPr kumimoji="1" lang="en-US" altLang="ko-KR" sz="4400" b="1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_</a:t>
            </a:r>
            <a:r>
              <a:rPr kumimoji="1" lang="ko-KR" altLang="en-US" sz="4400" b="1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로망</a:t>
            </a:r>
            <a:endParaRPr kumimoji="1" lang="ko-Kore-KR" altLang="en-US" sz="4400" b="1" dirty="0">
              <a:solidFill>
                <a:srgbClr val="F959A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7FCAC5-910B-4078-F358-F3266E59C730}"/>
              </a:ext>
            </a:extLst>
          </p:cNvPr>
          <p:cNvSpPr txBox="1"/>
          <p:nvPr/>
        </p:nvSpPr>
        <p:spPr>
          <a:xfrm>
            <a:off x="8207165" y="3056760"/>
            <a:ext cx="37561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2000" b="1" kern="0" spc="-2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2018</a:t>
            </a:r>
            <a:r>
              <a:rPr lang="ko-KR" altLang="en-US" sz="2000" b="1" kern="0" spc="-2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</a:t>
            </a:r>
            <a:r>
              <a:rPr lang="en-US" altLang="ko-Kore-KR" sz="2000" b="1" kern="0" spc="-2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~2022</a:t>
            </a:r>
            <a:r>
              <a:rPr lang="ko-KR" altLang="en-US" sz="2000" b="1" kern="0" spc="-2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</a:t>
            </a:r>
            <a:endParaRPr lang="en-US" altLang="ko-KR" sz="2000" b="1" kern="0" spc="-20" dirty="0">
              <a:solidFill>
                <a:srgbClr val="272525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lang="en-US" altLang="ko-Kore-KR" sz="2000" b="1" kern="0" spc="-20" dirty="0" err="1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서울</a:t>
            </a:r>
            <a:r>
              <a:rPr lang="en-US" altLang="ko-Kore-KR" sz="2000" b="1" kern="0" spc="-2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20" dirty="0" err="1">
                <a:solidFill>
                  <a:srgbClr val="F959A8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강남구</a:t>
            </a:r>
            <a:r>
              <a:rPr lang="en-US" altLang="ko-Kore-KR" sz="2000" b="1" kern="0" spc="-2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20" dirty="0" err="1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부동산</a:t>
            </a:r>
            <a:r>
              <a:rPr lang="en-US" altLang="ko-Kore-KR" sz="2000" b="1" kern="0" spc="-2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20" dirty="0" err="1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전세</a:t>
            </a:r>
            <a:r>
              <a:rPr lang="en-US" altLang="ko-Kore-KR" sz="2000" b="1" kern="0" spc="-2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20" dirty="0" err="1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계약</a:t>
            </a:r>
            <a:r>
              <a:rPr lang="en-US" altLang="ko-Kore-KR" sz="2000" b="1" kern="0" spc="-2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20" dirty="0" err="1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</a:t>
            </a:r>
            <a:endParaRPr lang="en-US" altLang="ko-Kore-KR" sz="2000" b="1" kern="0" spc="-20" dirty="0">
              <a:solidFill>
                <a:srgbClr val="272525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lang="ko-KR" altLang="en-US" sz="2000" b="1" kern="0" spc="-2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분석을 통해</a:t>
            </a:r>
            <a:r>
              <a:rPr lang="en-US" altLang="ko-Kore-KR" sz="2000" b="1" kern="0" spc="-2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20" dirty="0" err="1">
                <a:solidFill>
                  <a:schemeClr val="accent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적정</a:t>
            </a:r>
            <a:r>
              <a:rPr lang="en-US" altLang="ko-Kore-KR" sz="2000" b="1" kern="0" spc="-20" dirty="0">
                <a:solidFill>
                  <a:schemeClr val="accent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20" dirty="0" err="1">
                <a:solidFill>
                  <a:schemeClr val="accent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전세</a:t>
            </a:r>
            <a:r>
              <a:rPr lang="en-US" altLang="ko-Kore-KR" sz="2000" b="1" kern="0" spc="-20" dirty="0">
                <a:solidFill>
                  <a:schemeClr val="accent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20" dirty="0" err="1">
                <a:solidFill>
                  <a:schemeClr val="accent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제시</a:t>
            </a:r>
            <a:endParaRPr kumimoji="1" lang="ko-Kore-KR" altLang="en-US" sz="2000" b="1" dirty="0">
              <a:solidFill>
                <a:schemeClr val="accent2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BE638E-05BF-D156-3501-4249B15ADD6E}"/>
              </a:ext>
            </a:extLst>
          </p:cNvPr>
          <p:cNvSpPr txBox="1"/>
          <p:nvPr/>
        </p:nvSpPr>
        <p:spPr>
          <a:xfrm>
            <a:off x="430802" y="4054888"/>
            <a:ext cx="1837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</a:t>
            </a:r>
            <a:r>
              <a:rPr kumimoji="1" lang="ko-KR" altLang="en-US" sz="4000" b="1" dirty="0">
                <a:solidFill>
                  <a:schemeClr val="accent1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현실은</a:t>
            </a:r>
            <a:endParaRPr kumimoji="1" lang="ko-Kore-KR" altLang="en-US" sz="4000" b="1" dirty="0">
              <a:solidFill>
                <a:schemeClr val="accent1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FF40CFF8-129E-91E8-62E1-3B5B35DB90B9}"/>
              </a:ext>
            </a:extLst>
          </p:cNvPr>
          <p:cNvSpPr/>
          <p:nvPr/>
        </p:nvSpPr>
        <p:spPr>
          <a:xfrm>
            <a:off x="7617028" y="3217734"/>
            <a:ext cx="434370" cy="353081"/>
          </a:xfrm>
          <a:prstGeom prst="rightArrow">
            <a:avLst/>
          </a:prstGeom>
          <a:solidFill>
            <a:srgbClr val="FAD5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C714B00-DD90-865F-04CF-59E1467CBDA6}"/>
              </a:ext>
            </a:extLst>
          </p:cNvPr>
          <p:cNvSpPr/>
          <p:nvPr/>
        </p:nvSpPr>
        <p:spPr>
          <a:xfrm>
            <a:off x="8353306" y="2497208"/>
            <a:ext cx="785092" cy="785092"/>
          </a:xfrm>
          <a:prstGeom prst="ellipse">
            <a:avLst/>
          </a:prstGeom>
          <a:solidFill>
            <a:srgbClr val="F77C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" name="Picture 6" descr="부동산 ">
            <a:extLst>
              <a:ext uri="{FF2B5EF4-FFF2-40B4-BE49-F238E27FC236}">
                <a16:creationId xmlns:a16="http://schemas.microsoft.com/office/drawing/2014/main" id="{3419DF98-D716-0A95-BAFC-362B66E2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457" y="2564709"/>
            <a:ext cx="639018" cy="63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EAEA7F4-D33B-4DF2-07B9-CA6022140C2B}"/>
              </a:ext>
            </a:extLst>
          </p:cNvPr>
          <p:cNvSpPr txBox="1"/>
          <p:nvPr/>
        </p:nvSpPr>
        <p:spPr>
          <a:xfrm>
            <a:off x="696099" y="438956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서론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BA66A8-93AD-182B-E7CC-B94393AF5658}"/>
              </a:ext>
            </a:extLst>
          </p:cNvPr>
          <p:cNvGrpSpPr/>
          <p:nvPr/>
        </p:nvGrpSpPr>
        <p:grpSpPr>
          <a:xfrm>
            <a:off x="375702" y="2290142"/>
            <a:ext cx="4167421" cy="1400480"/>
            <a:chOff x="375702" y="2290142"/>
            <a:chExt cx="4167421" cy="140048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77E7CE5-444D-C34A-1DD6-BEB34BBCD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5702" y="2290142"/>
              <a:ext cx="4167421" cy="139537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45760A1-00B6-7EE2-1EEF-5A5E5663D6B6}"/>
                </a:ext>
              </a:extLst>
            </p:cNvPr>
            <p:cNvSpPr/>
            <p:nvPr/>
          </p:nvSpPr>
          <p:spPr>
            <a:xfrm>
              <a:off x="375702" y="2295246"/>
              <a:ext cx="4157653" cy="1395376"/>
            </a:xfrm>
            <a:prstGeom prst="rect">
              <a:avLst/>
            </a:prstGeom>
            <a:solidFill>
              <a:schemeClr val="accent2">
                <a:alpha val="255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312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/>
      <p:bldP spid="15" grpId="0"/>
      <p:bldP spid="20" grpId="0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F519F8-116A-5EE6-19EE-38BB2275043E}"/>
              </a:ext>
            </a:extLst>
          </p:cNvPr>
          <p:cNvSpPr/>
          <p:nvPr/>
        </p:nvSpPr>
        <p:spPr>
          <a:xfrm>
            <a:off x="4281609" y="1904997"/>
            <a:ext cx="3615845" cy="4485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143405-E14E-99F9-28A7-A09BF5C416A2}"/>
              </a:ext>
            </a:extLst>
          </p:cNvPr>
          <p:cNvSpPr/>
          <p:nvPr/>
        </p:nvSpPr>
        <p:spPr>
          <a:xfrm>
            <a:off x="8177729" y="1904998"/>
            <a:ext cx="3615845" cy="4485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08B2B-A176-42A7-19BF-65E5BBD83FC4}"/>
              </a:ext>
            </a:extLst>
          </p:cNvPr>
          <p:cNvSpPr txBox="1"/>
          <p:nvPr/>
        </p:nvSpPr>
        <p:spPr>
          <a:xfrm>
            <a:off x="289984" y="216068"/>
            <a:ext cx="45448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2060"/>
                </a:solidFill>
                <a:latin typeface="+mj-ea"/>
                <a:ea typeface="+mj-ea"/>
              </a:rPr>
              <a:t>2.Dataset</a:t>
            </a:r>
            <a:endParaRPr lang="ko-KR" altLang="en-US" sz="72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8618E-F8C2-7929-4315-3900B76B1007}"/>
              </a:ext>
            </a:extLst>
          </p:cNvPr>
          <p:cNvSpPr/>
          <p:nvPr/>
        </p:nvSpPr>
        <p:spPr>
          <a:xfrm>
            <a:off x="398427" y="1904998"/>
            <a:ext cx="3615845" cy="4485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DFAC1-C6E9-612C-C04E-CAE714C9C689}"/>
              </a:ext>
            </a:extLst>
          </p:cNvPr>
          <p:cNvSpPr txBox="1"/>
          <p:nvPr/>
        </p:nvSpPr>
        <p:spPr>
          <a:xfrm>
            <a:off x="4728799" y="650281"/>
            <a:ext cx="217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36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6428C-8092-6035-EF54-F6945DA3D518}"/>
              </a:ext>
            </a:extLst>
          </p:cNvPr>
          <p:cNvSpPr txBox="1"/>
          <p:nvPr/>
        </p:nvSpPr>
        <p:spPr>
          <a:xfrm>
            <a:off x="630832" y="3027729"/>
            <a:ext cx="321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20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2018-01-01 ~ 2023-</a:t>
            </a:r>
            <a:r>
              <a:rPr lang="en-US" altLang="ko-KR" sz="20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01</a:t>
            </a:r>
            <a:r>
              <a:rPr lang="en-US" altLang="ko-Kore-KR" sz="20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-01</a:t>
            </a:r>
          </a:p>
          <a:p>
            <a:pPr algn="ctr"/>
            <a:r>
              <a:rPr lang="en-US" altLang="ko-Kore-KR" sz="20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강남구</a:t>
            </a:r>
            <a:r>
              <a:rPr lang="en-US" altLang="ko-Kore-KR" sz="20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전세</a:t>
            </a:r>
            <a:r>
              <a:rPr lang="en-US" altLang="ko-Kore-KR" sz="20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계약</a:t>
            </a:r>
            <a:r>
              <a:rPr lang="en-US" altLang="ko-Kore-KR" sz="20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0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건수</a:t>
            </a:r>
            <a:r>
              <a:rPr lang="ko-KR" altLang="en-US" sz="20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취</a:t>
            </a:r>
            <a:r>
              <a:rPr lang="en-US" altLang="ko-Kore-KR" sz="20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합</a:t>
            </a:r>
            <a:endParaRPr lang="en-US" altLang="ko-Kore-KR" sz="20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E9C34-B831-F829-A3EE-2187DB63E44C}"/>
              </a:ext>
            </a:extLst>
          </p:cNvPr>
          <p:cNvSpPr txBox="1"/>
          <p:nvPr/>
        </p:nvSpPr>
        <p:spPr>
          <a:xfrm>
            <a:off x="1400648" y="4530800"/>
            <a:ext cx="2272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2000" kern="0" spc="-2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국토교통부</a:t>
            </a:r>
            <a:r>
              <a:rPr lang="en-US" altLang="ko-Kore-KR" sz="2000" kern="0" spc="-2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000" kern="0" spc="-2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실거래가</a:t>
            </a:r>
            <a:r>
              <a:rPr lang="en-US" altLang="ko-Kore-KR" sz="2000" kern="0" spc="-2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  <a:p>
            <a:pPr algn="ctr"/>
            <a:r>
              <a:rPr lang="en-US" altLang="ko-Kore-KR" sz="2000" kern="0" spc="-2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공개시스템</a:t>
            </a:r>
            <a:endParaRPr kumimoji="1" lang="ko-Kore-KR" altLang="en-US" sz="2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7C5708-3217-3922-57C9-3A7E4BF3EDD7}"/>
              </a:ext>
            </a:extLst>
          </p:cNvPr>
          <p:cNvSpPr txBox="1"/>
          <p:nvPr/>
        </p:nvSpPr>
        <p:spPr>
          <a:xfrm>
            <a:off x="4728799" y="3032858"/>
            <a:ext cx="273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28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주택담보</a:t>
            </a:r>
            <a:r>
              <a:rPr lang="ko-KR" altLang="en-US" sz="28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8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대출금</a:t>
            </a:r>
            <a:r>
              <a:rPr lang="ko-KR" altLang="en-US" sz="28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리</a:t>
            </a:r>
            <a:endParaRPr lang="en-US" altLang="ko-Kore-KR" sz="28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EC97B-E1FC-B234-AC98-CC1A1D5BAE0C}"/>
              </a:ext>
            </a:extLst>
          </p:cNvPr>
          <p:cNvSpPr txBox="1"/>
          <p:nvPr/>
        </p:nvSpPr>
        <p:spPr>
          <a:xfrm>
            <a:off x="5564105" y="4500932"/>
            <a:ext cx="1616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2000" kern="0" spc="-2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한국은행</a:t>
            </a:r>
            <a:r>
              <a:rPr lang="en-US" altLang="ko-Kore-KR" sz="2000" kern="0" spc="-2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000" kern="0" spc="-2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경제</a:t>
            </a:r>
            <a:r>
              <a:rPr lang="en-US" altLang="ko-Kore-KR" sz="2000" kern="0" spc="-2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  <a:p>
            <a:pPr algn="ctr"/>
            <a:r>
              <a:rPr lang="en-US" altLang="ko-Kore-KR" sz="2000" kern="0" spc="-2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통계</a:t>
            </a:r>
            <a:r>
              <a:rPr lang="en-US" altLang="ko-Kore-KR" sz="2000" kern="0" spc="-2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000" kern="0" spc="-2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시스템</a:t>
            </a:r>
            <a:endParaRPr kumimoji="1" lang="ko-Kore-KR" altLang="en-US" sz="2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616D11-EFDF-9544-68E3-5479543A8FA5}"/>
              </a:ext>
            </a:extLst>
          </p:cNvPr>
          <p:cNvSpPr txBox="1"/>
          <p:nvPr/>
        </p:nvSpPr>
        <p:spPr>
          <a:xfrm>
            <a:off x="8462284" y="2538067"/>
            <a:ext cx="3094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4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스타벅스</a:t>
            </a:r>
            <a:r>
              <a:rPr lang="ko-KR" altLang="en-US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 </a:t>
            </a:r>
            <a:r>
              <a:rPr lang="en-US" altLang="ko-Kore-KR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4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미쉐린음식점</a:t>
            </a:r>
            <a:r>
              <a:rPr lang="en-US" altLang="ko-Kore-KR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r>
              <a:rPr lang="en-US" altLang="ko-Kore-KR" sz="24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맥도날드</a:t>
            </a:r>
            <a:r>
              <a:rPr lang="ko-KR" altLang="en-US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</a:t>
            </a:r>
            <a:r>
              <a:rPr lang="en-US" altLang="ko-KR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4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대형마트</a:t>
            </a:r>
            <a:r>
              <a:rPr lang="en-US" altLang="ko-Kore-KR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r>
              <a:rPr lang="en-US" altLang="ko-Kore-KR" sz="24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백화점</a:t>
            </a:r>
            <a:r>
              <a:rPr lang="en-US" altLang="ko-KR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  </a:t>
            </a:r>
            <a:r>
              <a:rPr lang="en-US" altLang="ko-Kore-KR" sz="24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전통시장</a:t>
            </a:r>
            <a:endParaRPr lang="en-US" altLang="ko-Kore-KR" sz="2400" b="1" kern="0" spc="-2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lang="en-US" altLang="ko-Kore-KR" sz="2400" b="1" kern="0" spc="-2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역세권</a:t>
            </a:r>
            <a:r>
              <a:rPr lang="ko-KR" altLang="en-US" sz="2400" b="1" kern="0" spc="-2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     학교</a:t>
            </a:r>
            <a:r>
              <a:rPr lang="ko-Kore-KR" altLang="en-US" sz="2400" b="1" dirty="0">
                <a:solidFill>
                  <a:srgbClr val="424242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ore-KR" sz="2400" b="1" dirty="0">
                <a:solidFill>
                  <a:schemeClr val="bg1">
                    <a:lumMod val="9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유치원</a:t>
            </a:r>
            <a:endParaRPr lang="en-US" altLang="ko-Kore-KR" sz="2400" b="1" dirty="0">
              <a:solidFill>
                <a:schemeClr val="bg1">
                  <a:lumMod val="9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700CEF-3D95-C5B6-FD22-AF8FE796A348}"/>
              </a:ext>
            </a:extLst>
          </p:cNvPr>
          <p:cNvSpPr/>
          <p:nvPr/>
        </p:nvSpPr>
        <p:spPr>
          <a:xfrm>
            <a:off x="751419" y="1647830"/>
            <a:ext cx="3094075" cy="637012"/>
          </a:xfrm>
          <a:prstGeom prst="rect">
            <a:avLst/>
          </a:prstGeom>
          <a:solidFill>
            <a:srgbClr val="99B9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B59136-B9DD-E823-E8D8-8E60DD700823}"/>
              </a:ext>
            </a:extLst>
          </p:cNvPr>
          <p:cNvSpPr txBox="1"/>
          <p:nvPr/>
        </p:nvSpPr>
        <p:spPr>
          <a:xfrm>
            <a:off x="728149" y="1704726"/>
            <a:ext cx="314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800" b="1" kern="0" spc="-46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부동산</a:t>
            </a:r>
            <a:r>
              <a:rPr lang="en-US" altLang="ko-Kore-KR" sz="2800" b="1" kern="0" spc="-46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ore-KR" sz="2800" b="1" kern="0" spc="-46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거래</a:t>
            </a:r>
            <a:r>
              <a:rPr lang="en-US" altLang="ko-Kore-KR" sz="2800" b="1" kern="0" spc="-46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Feature</a:t>
            </a:r>
            <a:endParaRPr kumimoji="1" lang="ko-Kore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E43609-C75A-8726-0798-246DF9D5E3FB}"/>
              </a:ext>
            </a:extLst>
          </p:cNvPr>
          <p:cNvSpPr/>
          <p:nvPr/>
        </p:nvSpPr>
        <p:spPr>
          <a:xfrm>
            <a:off x="4548964" y="1647625"/>
            <a:ext cx="3094075" cy="637012"/>
          </a:xfrm>
          <a:prstGeom prst="rect">
            <a:avLst/>
          </a:prstGeom>
          <a:solidFill>
            <a:srgbClr val="99B9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85F026-404A-84BE-3E22-E3D65BA1C595}"/>
              </a:ext>
            </a:extLst>
          </p:cNvPr>
          <p:cNvSpPr txBox="1"/>
          <p:nvPr/>
        </p:nvSpPr>
        <p:spPr>
          <a:xfrm>
            <a:off x="4525694" y="1704521"/>
            <a:ext cx="314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kern="0" spc="-46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금융 </a:t>
            </a:r>
            <a:r>
              <a:rPr lang="en-US" altLang="ko-Kore-KR" sz="2800" b="1" kern="0" spc="-46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Feature</a:t>
            </a:r>
            <a:endParaRPr kumimoji="1" lang="ko-Kore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08D763-0511-3977-6018-58E6F53F1CF3}"/>
              </a:ext>
            </a:extLst>
          </p:cNvPr>
          <p:cNvSpPr/>
          <p:nvPr/>
        </p:nvSpPr>
        <p:spPr>
          <a:xfrm>
            <a:off x="8346506" y="1640339"/>
            <a:ext cx="3094075" cy="637012"/>
          </a:xfrm>
          <a:prstGeom prst="rect">
            <a:avLst/>
          </a:prstGeom>
          <a:solidFill>
            <a:srgbClr val="99B9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7D0D63-87CE-7B3F-FA36-122A19265753}"/>
              </a:ext>
            </a:extLst>
          </p:cNvPr>
          <p:cNvSpPr txBox="1"/>
          <p:nvPr/>
        </p:nvSpPr>
        <p:spPr>
          <a:xfrm>
            <a:off x="8323236" y="1697235"/>
            <a:ext cx="314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kern="0" spc="-46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인프라 </a:t>
            </a:r>
            <a:r>
              <a:rPr lang="en-US" altLang="ko-Kore-KR" sz="2800" b="1" kern="0" spc="-46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Feature</a:t>
            </a:r>
            <a:endParaRPr kumimoji="1" lang="ko-Kore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050" name="Picture 2" descr="홈페이지 ">
            <a:extLst>
              <a:ext uri="{FF2B5EF4-FFF2-40B4-BE49-F238E27FC236}">
                <a16:creationId xmlns:a16="http://schemas.microsoft.com/office/drawing/2014/main" id="{0ADD5508-D163-E893-AC7B-074032494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23" y="4555604"/>
            <a:ext cx="564325" cy="56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연구 ">
            <a:extLst>
              <a:ext uri="{FF2B5EF4-FFF2-40B4-BE49-F238E27FC236}">
                <a16:creationId xmlns:a16="http://schemas.microsoft.com/office/drawing/2014/main" id="{01B09680-ED14-0F35-EE6D-5EAC761A8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069" y="255388"/>
            <a:ext cx="771387" cy="7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홈페이지 ">
            <a:extLst>
              <a:ext uri="{FF2B5EF4-FFF2-40B4-BE49-F238E27FC236}">
                <a16:creationId xmlns:a16="http://schemas.microsoft.com/office/drawing/2014/main" id="{99B52E58-DF20-BB75-6503-E68017B1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279" y="4537073"/>
            <a:ext cx="586070" cy="58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2D3F1A2-4DA2-58A3-B846-9F01CF081FB9}"/>
              </a:ext>
            </a:extLst>
          </p:cNvPr>
          <p:cNvSpPr txBox="1"/>
          <p:nvPr/>
        </p:nvSpPr>
        <p:spPr>
          <a:xfrm>
            <a:off x="9238678" y="4527607"/>
            <a:ext cx="2238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서울</a:t>
            </a:r>
            <a:r>
              <a:rPr kumimoji="1" lang="ko-KR" altLang="en-US" sz="2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교통공사</a:t>
            </a:r>
            <a:endParaRPr kumimoji="1" lang="en-US" altLang="ko-KR" sz="2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서울 </a:t>
            </a:r>
            <a:r>
              <a:rPr kumimoji="1" lang="ko-KR" altLang="en-US" sz="20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열린데이터광장</a:t>
            </a:r>
            <a:endParaRPr kumimoji="1" lang="ko-Kore-KR" altLang="en-US" sz="2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35" name="Picture 2" descr="홈페이지 ">
            <a:extLst>
              <a:ext uri="{FF2B5EF4-FFF2-40B4-BE49-F238E27FC236}">
                <a16:creationId xmlns:a16="http://schemas.microsoft.com/office/drawing/2014/main" id="{5F4C8951-DF42-6601-114A-D0733F10B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880" y="4574695"/>
            <a:ext cx="586070" cy="58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7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5" grpId="0" animBg="1"/>
      <p:bldP spid="10" grpId="0"/>
      <p:bldP spid="11" grpId="0"/>
      <p:bldP spid="14" grpId="0"/>
      <p:bldP spid="15" grpId="0"/>
      <p:bldP spid="17" grpId="0"/>
      <p:bldP spid="23" grpId="0" animBg="1"/>
      <p:bldP spid="22" grpId="0"/>
      <p:bldP spid="24" grpId="0" animBg="1"/>
      <p:bldP spid="25" grpId="0"/>
      <p:bldP spid="26" grpId="0" animBg="1"/>
      <p:bldP spid="27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234AC-8761-E09E-C61F-0BCA9A0B6CF0}"/>
              </a:ext>
            </a:extLst>
          </p:cNvPr>
          <p:cNvSpPr txBox="1"/>
          <p:nvPr/>
        </p:nvSpPr>
        <p:spPr>
          <a:xfrm>
            <a:off x="614575" y="1625049"/>
            <a:ext cx="46762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3. EDA &amp;</a:t>
            </a:r>
          </a:p>
          <a:p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     </a:t>
            </a:r>
            <a:r>
              <a:rPr lang="ko-KR" altLang="en-US" sz="5400" b="1" dirty="0">
                <a:solidFill>
                  <a:schemeClr val="bg1"/>
                </a:solidFill>
                <a:latin typeface="+mj-ea"/>
                <a:ea typeface="+mj-ea"/>
              </a:rPr>
              <a:t>데이터 시각화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B279CB7-BCF6-AD40-CF0C-D435F83EA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r="30000"/>
          <a:stretch/>
        </p:blipFill>
        <p:spPr>
          <a:xfrm>
            <a:off x="5726738" y="-211780"/>
            <a:ext cx="1902900" cy="3591155"/>
          </a:xfrm>
          <a:prstGeom prst="roundRect">
            <a:avLst/>
          </a:prstGeom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1171C6-88CA-864E-47A3-FB7B56991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r="30000"/>
          <a:stretch/>
        </p:blipFill>
        <p:spPr>
          <a:xfrm>
            <a:off x="10123648" y="-212443"/>
            <a:ext cx="1903252" cy="35918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2367A7-91FD-CAED-F8AF-1169FD54C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r="10000"/>
          <a:stretch/>
        </p:blipFill>
        <p:spPr>
          <a:xfrm>
            <a:off x="7913121" y="-2797449"/>
            <a:ext cx="1903252" cy="35918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664A80-957D-057E-03B9-02F969EA00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69" r="29969"/>
          <a:stretch/>
        </p:blipFill>
        <p:spPr>
          <a:xfrm>
            <a:off x="5726738" y="3583939"/>
            <a:ext cx="1903252" cy="35918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AC5372-55B6-9E81-985A-B641196AD9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00" r="20000"/>
          <a:stretch/>
        </p:blipFill>
        <p:spPr>
          <a:xfrm>
            <a:off x="7913121" y="1068264"/>
            <a:ext cx="1903252" cy="35918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AB642B-AC34-F1F1-7126-CE23C4FFFBD7}"/>
              </a:ext>
            </a:extLst>
          </p:cNvPr>
          <p:cNvSpPr txBox="1"/>
          <p:nvPr/>
        </p:nvSpPr>
        <p:spPr>
          <a:xfrm>
            <a:off x="1371452" y="3365211"/>
            <a:ext cx="2957861" cy="17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1)</a:t>
            </a:r>
            <a:r>
              <a:rPr lang="ko-KR" altLang="en-US" sz="1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데이터 </a:t>
            </a:r>
            <a:r>
              <a:rPr lang="ko-KR" altLang="en-US" sz="1800" b="1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전처리</a:t>
            </a:r>
            <a:endParaRPr lang="en-US" altLang="ko-KR" sz="18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2)</a:t>
            </a:r>
            <a:r>
              <a:rPr lang="ko-KR" altLang="en-US" sz="1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Feature Analysis &amp; EDA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3)</a:t>
            </a:r>
            <a:r>
              <a:rPr lang="ko-KR" altLang="en-US" sz="1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데이터 </a:t>
            </a:r>
            <a:r>
              <a:rPr lang="ko-KR" altLang="en-US" sz="1800" b="1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전처리</a:t>
            </a:r>
            <a:r>
              <a:rPr lang="ko-KR" altLang="en-US" sz="1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Part2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4)</a:t>
            </a:r>
            <a:r>
              <a:rPr lang="ko-KR" altLang="en-US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상관관계 분석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B06E51C-D805-B420-C598-0CA2FC1CFF6A}"/>
              </a:ext>
            </a:extLst>
          </p:cNvPr>
          <p:cNvSpPr/>
          <p:nvPr/>
        </p:nvSpPr>
        <p:spPr>
          <a:xfrm>
            <a:off x="10099152" y="3583939"/>
            <a:ext cx="1903252" cy="3591818"/>
          </a:xfrm>
          <a:prstGeom prst="roundRect">
            <a:avLst/>
          </a:prstGeom>
          <a:blipFill dpi="0" rotWithShape="1">
            <a:blip r:embed="rId7"/>
            <a:srcRect/>
            <a:stretch>
              <a:fillRect l="-6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461EA60-4207-794E-619F-EF16DC65892B}"/>
              </a:ext>
            </a:extLst>
          </p:cNvPr>
          <p:cNvSpPr/>
          <p:nvPr/>
        </p:nvSpPr>
        <p:spPr>
          <a:xfrm>
            <a:off x="7919838" y="4933977"/>
            <a:ext cx="1903252" cy="3591818"/>
          </a:xfrm>
          <a:prstGeom prst="roundRect">
            <a:avLst/>
          </a:prstGeom>
          <a:blipFill dpi="0" rotWithShape="1">
            <a:blip r:embed="rId8"/>
            <a:srcRect/>
            <a:stretch>
              <a:fillRect l="-23000" r="-2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609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3E2E2FDD-864B-309B-FFB7-4D0AD003C358}"/>
              </a:ext>
            </a:extLst>
          </p:cNvPr>
          <p:cNvSpPr/>
          <p:nvPr/>
        </p:nvSpPr>
        <p:spPr>
          <a:xfrm>
            <a:off x="0" y="382735"/>
            <a:ext cx="4109776" cy="69721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BAB2E-9FD1-BC54-9F28-1C6E54BF1408}"/>
              </a:ext>
            </a:extLst>
          </p:cNvPr>
          <p:cNvSpPr txBox="1"/>
          <p:nvPr/>
        </p:nvSpPr>
        <p:spPr>
          <a:xfrm>
            <a:off x="696099" y="438956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3-1.</a:t>
            </a:r>
            <a:r>
              <a:rPr lang="ko-KR" alt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 데이터 </a:t>
            </a:r>
            <a:r>
              <a:rPr lang="ko-KR" alt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전처리</a:t>
            </a:r>
            <a:endParaRPr lang="ko-KR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74" name="Picture 2" descr="쓰레기 봉투 ">
            <a:extLst>
              <a:ext uri="{FF2B5EF4-FFF2-40B4-BE49-F238E27FC236}">
                <a16:creationId xmlns:a16="http://schemas.microsoft.com/office/drawing/2014/main" id="{1B28F3BB-2AC1-2402-10AE-901EB776E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5" y="2788541"/>
            <a:ext cx="1423656" cy="142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방향 화살표 ">
            <a:extLst>
              <a:ext uri="{FF2B5EF4-FFF2-40B4-BE49-F238E27FC236}">
                <a16:creationId xmlns:a16="http://schemas.microsoft.com/office/drawing/2014/main" id="{8C560C36-0518-1626-5828-FAF731B4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88" y="3130808"/>
            <a:ext cx="663780" cy="78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B66A4A0-2B7E-11EE-E396-1B88B3A0AF7D}"/>
              </a:ext>
            </a:extLst>
          </p:cNvPr>
          <p:cNvSpPr/>
          <p:nvPr/>
        </p:nvSpPr>
        <p:spPr>
          <a:xfrm>
            <a:off x="2663618" y="3130808"/>
            <a:ext cx="1257368" cy="786431"/>
          </a:xfrm>
          <a:prstGeom prst="diamond">
            <a:avLst/>
          </a:prstGeom>
          <a:noFill/>
          <a:ln w="57150" cap="flat">
            <a:solidFill>
              <a:srgbClr val="0E366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369195"/>
                      <a:gd name="connsiteY0" fmla="*/ 433437 h 866874"/>
                      <a:gd name="connsiteX1" fmla="*/ 684598 w 1369195"/>
                      <a:gd name="connsiteY1" fmla="*/ 0 h 866874"/>
                      <a:gd name="connsiteX2" fmla="*/ 1369195 w 1369195"/>
                      <a:gd name="connsiteY2" fmla="*/ 433437 h 866874"/>
                      <a:gd name="connsiteX3" fmla="*/ 684598 w 1369195"/>
                      <a:gd name="connsiteY3" fmla="*/ 866874 h 866874"/>
                      <a:gd name="connsiteX4" fmla="*/ 0 w 1369195"/>
                      <a:gd name="connsiteY4" fmla="*/ 433437 h 866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9195" h="866874" extrusionOk="0">
                        <a:moveTo>
                          <a:pt x="0" y="433437"/>
                        </a:moveTo>
                        <a:cubicBezTo>
                          <a:pt x="194789" y="235065"/>
                          <a:pt x="541122" y="9616"/>
                          <a:pt x="684598" y="0"/>
                        </a:cubicBezTo>
                        <a:cubicBezTo>
                          <a:pt x="871179" y="40223"/>
                          <a:pt x="1288767" y="325302"/>
                          <a:pt x="1369195" y="433437"/>
                        </a:cubicBezTo>
                        <a:cubicBezTo>
                          <a:pt x="1157945" y="617282"/>
                          <a:pt x="844532" y="800401"/>
                          <a:pt x="684598" y="866874"/>
                        </a:cubicBezTo>
                        <a:cubicBezTo>
                          <a:pt x="431709" y="742385"/>
                          <a:pt x="217207" y="489130"/>
                          <a:pt x="0" y="43343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4" name="Picture 4" descr="방향 화살표 ">
            <a:extLst>
              <a:ext uri="{FF2B5EF4-FFF2-40B4-BE49-F238E27FC236}">
                <a16:creationId xmlns:a16="http://schemas.microsoft.com/office/drawing/2014/main" id="{378F02CA-128B-9674-8740-D8A0CA5BB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41" y="3131399"/>
            <a:ext cx="791472" cy="7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276F75F7-AC77-C607-CBD5-90C11887FA37}"/>
              </a:ext>
            </a:extLst>
          </p:cNvPr>
          <p:cNvSpPr/>
          <p:nvPr/>
        </p:nvSpPr>
        <p:spPr>
          <a:xfrm>
            <a:off x="6268839" y="773053"/>
            <a:ext cx="5336789" cy="5336789"/>
          </a:xfrm>
          <a:prstGeom prst="ellipse">
            <a:avLst/>
          </a:prstGeom>
          <a:solidFill>
            <a:srgbClr val="FFE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0" name="Picture 6" descr="집 ">
            <a:extLst>
              <a:ext uri="{FF2B5EF4-FFF2-40B4-BE49-F238E27FC236}">
                <a16:creationId xmlns:a16="http://schemas.microsoft.com/office/drawing/2014/main" id="{B2EF9560-D74D-6FED-FEEB-CF185640C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524" y="2820845"/>
            <a:ext cx="979519" cy="97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0868615-D7D5-4C1F-613B-9013B142658F}"/>
              </a:ext>
            </a:extLst>
          </p:cNvPr>
          <p:cNvCxnSpPr>
            <a:cxnSpLocks/>
          </p:cNvCxnSpPr>
          <p:nvPr/>
        </p:nvCxnSpPr>
        <p:spPr>
          <a:xfrm>
            <a:off x="9635418" y="3431916"/>
            <a:ext cx="638546" cy="0"/>
          </a:xfrm>
          <a:prstGeom prst="line">
            <a:avLst/>
          </a:prstGeom>
          <a:ln w="73025" cap="rnd">
            <a:solidFill>
              <a:srgbClr val="0E366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4A009064-DA44-5EF6-CB41-FC8EAFE96730}"/>
              </a:ext>
            </a:extLst>
          </p:cNvPr>
          <p:cNvCxnSpPr/>
          <p:nvPr/>
        </p:nvCxnSpPr>
        <p:spPr>
          <a:xfrm>
            <a:off x="7498064" y="3431916"/>
            <a:ext cx="727232" cy="0"/>
          </a:xfrm>
          <a:prstGeom prst="line">
            <a:avLst/>
          </a:prstGeom>
          <a:ln w="73025" cap="rnd">
            <a:solidFill>
              <a:srgbClr val="0E366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E526A2E6-905D-B1D0-E4C3-505BDB3137D2}"/>
              </a:ext>
            </a:extLst>
          </p:cNvPr>
          <p:cNvCxnSpPr>
            <a:cxnSpLocks/>
          </p:cNvCxnSpPr>
          <p:nvPr/>
        </p:nvCxnSpPr>
        <p:spPr>
          <a:xfrm>
            <a:off x="8074529" y="2336238"/>
            <a:ext cx="443435" cy="452303"/>
          </a:xfrm>
          <a:prstGeom prst="line">
            <a:avLst/>
          </a:prstGeom>
          <a:ln w="73025" cap="rnd">
            <a:solidFill>
              <a:srgbClr val="0E366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E9C30426-E6DA-F408-E70D-E38538FED20E}"/>
              </a:ext>
            </a:extLst>
          </p:cNvPr>
          <p:cNvCxnSpPr>
            <a:cxnSpLocks/>
          </p:cNvCxnSpPr>
          <p:nvPr/>
        </p:nvCxnSpPr>
        <p:spPr>
          <a:xfrm>
            <a:off x="9415917" y="4075292"/>
            <a:ext cx="370268" cy="531223"/>
          </a:xfrm>
          <a:prstGeom prst="line">
            <a:avLst/>
          </a:prstGeom>
          <a:ln w="73025" cap="rnd">
            <a:solidFill>
              <a:srgbClr val="0E366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FF9D000A-EED6-4466-975C-6A695261B2F5}"/>
              </a:ext>
            </a:extLst>
          </p:cNvPr>
          <p:cNvCxnSpPr>
            <a:cxnSpLocks/>
          </p:cNvCxnSpPr>
          <p:nvPr/>
        </p:nvCxnSpPr>
        <p:spPr>
          <a:xfrm flipV="1">
            <a:off x="8003580" y="4075292"/>
            <a:ext cx="443433" cy="403155"/>
          </a:xfrm>
          <a:prstGeom prst="line">
            <a:avLst/>
          </a:prstGeom>
          <a:ln w="73025" cap="rnd">
            <a:solidFill>
              <a:srgbClr val="0E366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C30613CC-1AEB-06C8-701A-A79F31A09B83}"/>
              </a:ext>
            </a:extLst>
          </p:cNvPr>
          <p:cNvCxnSpPr>
            <a:cxnSpLocks/>
          </p:cNvCxnSpPr>
          <p:nvPr/>
        </p:nvCxnSpPr>
        <p:spPr>
          <a:xfrm flipV="1">
            <a:off x="9408158" y="2336238"/>
            <a:ext cx="454520" cy="469851"/>
          </a:xfrm>
          <a:prstGeom prst="line">
            <a:avLst/>
          </a:prstGeom>
          <a:ln w="73025" cap="rnd">
            <a:solidFill>
              <a:srgbClr val="0E366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스타벅스 ">
            <a:extLst>
              <a:ext uri="{FF2B5EF4-FFF2-40B4-BE49-F238E27FC236}">
                <a16:creationId xmlns:a16="http://schemas.microsoft.com/office/drawing/2014/main" id="{6A2751CC-F811-1CDC-2579-AE64CB78A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339" y="3070459"/>
            <a:ext cx="718566" cy="71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햄버거 ">
            <a:extLst>
              <a:ext uri="{FF2B5EF4-FFF2-40B4-BE49-F238E27FC236}">
                <a16:creationId xmlns:a16="http://schemas.microsoft.com/office/drawing/2014/main" id="{39989FFC-56E9-E455-943F-EB003B88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691" y="1611482"/>
            <a:ext cx="717378" cy="71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지하철 ">
            <a:extLst>
              <a:ext uri="{FF2B5EF4-FFF2-40B4-BE49-F238E27FC236}">
                <a16:creationId xmlns:a16="http://schemas.microsoft.com/office/drawing/2014/main" id="{B5286020-DE05-13C9-8D82-0B625DE12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64" y="1217709"/>
            <a:ext cx="1118529" cy="111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레스토랑 ">
            <a:extLst>
              <a:ext uri="{FF2B5EF4-FFF2-40B4-BE49-F238E27FC236}">
                <a16:creationId xmlns:a16="http://schemas.microsoft.com/office/drawing/2014/main" id="{074FC39C-8F33-0D71-947A-5FC3477DA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299" y="3082986"/>
            <a:ext cx="717378" cy="71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학교 ">
            <a:extLst>
              <a:ext uri="{FF2B5EF4-FFF2-40B4-BE49-F238E27FC236}">
                <a16:creationId xmlns:a16="http://schemas.microsoft.com/office/drawing/2014/main" id="{A72F1729-F22D-C29A-EE5B-D5C772A8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861" y="4376348"/>
            <a:ext cx="801668" cy="80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가게 ">
            <a:extLst>
              <a:ext uri="{FF2B5EF4-FFF2-40B4-BE49-F238E27FC236}">
                <a16:creationId xmlns:a16="http://schemas.microsoft.com/office/drawing/2014/main" id="{8A9B8053-7531-2539-93F1-D48156FE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581" y="4493219"/>
            <a:ext cx="801665" cy="80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385AA8D0-0DA5-2BFE-8A76-BC4DFA5B5AE2}"/>
              </a:ext>
            </a:extLst>
          </p:cNvPr>
          <p:cNvSpPr/>
          <p:nvPr/>
        </p:nvSpPr>
        <p:spPr>
          <a:xfrm>
            <a:off x="0" y="6640377"/>
            <a:ext cx="12192000" cy="21762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2" descr="쓰레기 봉투 ">
            <a:extLst>
              <a:ext uri="{FF2B5EF4-FFF2-40B4-BE49-F238E27FC236}">
                <a16:creationId xmlns:a16="http://schemas.microsoft.com/office/drawing/2014/main" id="{5D397242-0151-ACAE-77E4-84F0385E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088" y="2788541"/>
            <a:ext cx="1423656" cy="142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2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C21AB-5B09-1521-0BCB-E21A2D11F151}"/>
              </a:ext>
            </a:extLst>
          </p:cNvPr>
          <p:cNvSpPr/>
          <p:nvPr/>
        </p:nvSpPr>
        <p:spPr>
          <a:xfrm>
            <a:off x="0" y="0"/>
            <a:ext cx="6095998" cy="6624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" name="Google Shape;271;p19">
            <a:extLst>
              <a:ext uri="{FF2B5EF4-FFF2-40B4-BE49-F238E27FC236}">
                <a16:creationId xmlns:a16="http://schemas.microsoft.com/office/drawing/2014/main" id="{17D49986-1C42-D04F-68F9-5F9DA0D7B318}"/>
              </a:ext>
            </a:extLst>
          </p:cNvPr>
          <p:cNvCxnSpPr/>
          <p:nvPr/>
        </p:nvCxnSpPr>
        <p:spPr>
          <a:xfrm>
            <a:off x="825970" y="1527203"/>
            <a:ext cx="0" cy="2972081"/>
          </a:xfrm>
          <a:prstGeom prst="straightConnector1">
            <a:avLst/>
          </a:prstGeom>
          <a:noFill/>
          <a:ln w="9525" cap="flat" cmpd="sng">
            <a:solidFill>
              <a:srgbClr val="568EC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67;p19">
            <a:extLst>
              <a:ext uri="{FF2B5EF4-FFF2-40B4-BE49-F238E27FC236}">
                <a16:creationId xmlns:a16="http://schemas.microsoft.com/office/drawing/2014/main" id="{9120BBAA-DE06-C6BA-0915-604DE7FDD84E}"/>
              </a:ext>
            </a:extLst>
          </p:cNvPr>
          <p:cNvSpPr txBox="1">
            <a:spLocks/>
          </p:cNvSpPr>
          <p:nvPr/>
        </p:nvSpPr>
        <p:spPr>
          <a:xfrm>
            <a:off x="775972" y="765534"/>
            <a:ext cx="11024808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b="1" dirty="0">
                <a:solidFill>
                  <a:srgbClr val="F959A8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경도 위도 </a:t>
            </a:r>
            <a:r>
              <a:rPr lang="ko-KR" altLang="en-US" b="1" dirty="0">
                <a:solidFill>
                  <a:schemeClr val="accent2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구하기</a:t>
            </a:r>
            <a:r>
              <a:rPr lang="en" b="1" dirty="0">
                <a:solidFill>
                  <a:schemeClr val="accent2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 {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Nominatim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 </a:t>
            </a:r>
            <a:r>
              <a:rPr lang="e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}</a:t>
            </a:r>
          </a:p>
        </p:txBody>
      </p:sp>
      <p:sp>
        <p:nvSpPr>
          <p:cNvPr id="3" name="Google Shape;268;p19">
            <a:extLst>
              <a:ext uri="{FF2B5EF4-FFF2-40B4-BE49-F238E27FC236}">
                <a16:creationId xmlns:a16="http://schemas.microsoft.com/office/drawing/2014/main" id="{F5D16D5C-7359-875B-47D9-C7AA69330FEB}"/>
              </a:ext>
            </a:extLst>
          </p:cNvPr>
          <p:cNvSpPr txBox="1">
            <a:spLocks/>
          </p:cNvSpPr>
          <p:nvPr/>
        </p:nvSpPr>
        <p:spPr>
          <a:xfrm>
            <a:off x="990599" y="1587072"/>
            <a:ext cx="10581977" cy="4599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000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from</a:t>
            </a: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sz="200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geopy.geocoders</a:t>
            </a: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sz="2000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import</a:t>
            </a: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sz="200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Nominatim</a:t>
            </a: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rgbClr val="F959A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000" dirty="0">
              <a:solidFill>
                <a:srgbClr val="F959A8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# Function to get latitude and longitude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000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def</a:t>
            </a: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geocoding(address):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</a:t>
            </a:r>
            <a:r>
              <a:rPr lang="en" sz="2000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try: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geo = </a:t>
            </a:r>
            <a:r>
              <a:rPr lang="en" sz="200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geo_local.geocode</a:t>
            </a: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(address)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en" sz="200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x_y</a:t>
            </a: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 [geo.</a:t>
            </a:r>
            <a:r>
              <a:rPr lang="en" altLang="ko-Kore-KR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longitude</a:t>
            </a: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" sz="200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geo.</a:t>
            </a:r>
            <a:r>
              <a:rPr lang="en" altLang="ko-Kore-KR" sz="200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latitude</a:t>
            </a: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en" sz="2000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return</a:t>
            </a: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sz="2000" dirty="0" err="1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x_y</a:t>
            </a:r>
            <a:endParaRPr lang="en" sz="2000" dirty="0">
              <a:solidFill>
                <a:schemeClr val="accent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</a:t>
            </a:r>
            <a:r>
              <a:rPr lang="en" sz="2000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except: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en" sz="2000" dirty="0">
                <a:solidFill>
                  <a:srgbClr val="F959A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return</a:t>
            </a:r>
            <a:r>
              <a:rPr lang="en" sz="2000" dirty="0">
                <a:solidFill>
                  <a:schemeClr val="accent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[0, 0]</a:t>
            </a:r>
          </a:p>
        </p:txBody>
      </p:sp>
      <p:sp>
        <p:nvSpPr>
          <p:cNvPr id="8" name="Google Shape;273;p19">
            <a:extLst>
              <a:ext uri="{FF2B5EF4-FFF2-40B4-BE49-F238E27FC236}">
                <a16:creationId xmlns:a16="http://schemas.microsoft.com/office/drawing/2014/main" id="{E7C423F5-BB07-F0E8-5732-3B712FE6307D}"/>
              </a:ext>
            </a:extLst>
          </p:cNvPr>
          <p:cNvSpPr txBox="1"/>
          <p:nvPr/>
        </p:nvSpPr>
        <p:spPr>
          <a:xfrm>
            <a:off x="762000" y="152586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>
                <a:solidFill>
                  <a:srgbClr val="0E366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</a:t>
            </a:r>
            <a:r>
              <a:rPr lang="en" altLang="ko-Kore-KR" sz="1800" dirty="0">
                <a:solidFill>
                  <a:srgbClr val="0E366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en-US" altLang="ko-Kore-KR" dirty="0" err="1">
                <a:solidFill>
                  <a:srgbClr val="0E366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ipynb</a:t>
            </a:r>
            <a:endParaRPr dirty="0">
              <a:solidFill>
                <a:srgbClr val="0E366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Fira Code"/>
            </a:endParaRPr>
          </a:p>
        </p:txBody>
      </p:sp>
      <p:sp>
        <p:nvSpPr>
          <p:cNvPr id="9" name="Google Shape;274;p19">
            <a:extLst>
              <a:ext uri="{FF2B5EF4-FFF2-40B4-BE49-F238E27FC236}">
                <a16:creationId xmlns:a16="http://schemas.microsoft.com/office/drawing/2014/main" id="{22F9C4AC-7F5C-BAE1-A632-437D5A1428A7}"/>
              </a:ext>
            </a:extLst>
          </p:cNvPr>
          <p:cNvSpPr txBox="1"/>
          <p:nvPr/>
        </p:nvSpPr>
        <p:spPr>
          <a:xfrm>
            <a:off x="6858000" y="152586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geopy.</a:t>
            </a:r>
            <a:r>
              <a:rPr lang="en" altLang="ko-Kore-KR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ipynb</a:t>
            </a:r>
            <a:endParaRPr lang="en" altLang="ko-Kore-KR" dirty="0">
              <a:solidFill>
                <a:schemeClr val="accent2">
                  <a:lumMod val="40000"/>
                  <a:lumOff val="6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Fira Code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FCF534D-11C4-6040-53F2-2D4A8305E05D}"/>
              </a:ext>
            </a:extLst>
          </p:cNvPr>
          <p:cNvGrpSpPr/>
          <p:nvPr/>
        </p:nvGrpSpPr>
        <p:grpSpPr>
          <a:xfrm>
            <a:off x="275003" y="1700946"/>
            <a:ext cx="550967" cy="2578445"/>
            <a:chOff x="281791" y="1616105"/>
            <a:chExt cx="550967" cy="2578445"/>
          </a:xfrm>
        </p:grpSpPr>
        <p:grpSp>
          <p:nvGrpSpPr>
            <p:cNvPr id="15" name="Google Shape;56;p4">
              <a:extLst>
                <a:ext uri="{FF2B5EF4-FFF2-40B4-BE49-F238E27FC236}">
                  <a16:creationId xmlns:a16="http://schemas.microsoft.com/office/drawing/2014/main" id="{34D72719-E933-5EC8-CA22-95E5F9781BAA}"/>
                </a:ext>
              </a:extLst>
            </p:cNvPr>
            <p:cNvGrpSpPr/>
            <p:nvPr/>
          </p:nvGrpSpPr>
          <p:grpSpPr>
            <a:xfrm>
              <a:off x="281791" y="1616105"/>
              <a:ext cx="550967" cy="2578445"/>
              <a:chOff x="205750" y="745950"/>
              <a:chExt cx="429000" cy="2596800"/>
            </a:xfrm>
          </p:grpSpPr>
          <p:sp>
            <p:nvSpPr>
              <p:cNvPr id="16" name="Google Shape;57;p4">
                <a:extLst>
                  <a:ext uri="{FF2B5EF4-FFF2-40B4-BE49-F238E27FC236}">
                    <a16:creationId xmlns:a16="http://schemas.microsoft.com/office/drawing/2014/main" id="{ECA6667D-C923-A96F-5CF5-658F3A1AD1EE}"/>
                  </a:ext>
                </a:extLst>
              </p:cNvPr>
              <p:cNvSpPr txBox="1"/>
              <p:nvPr/>
            </p:nvSpPr>
            <p:spPr>
              <a:xfrm>
                <a:off x="205750" y="745950"/>
                <a:ext cx="429000" cy="22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accent3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Fira Code"/>
                  </a:rPr>
                  <a:t>1</a:t>
                </a:r>
                <a:endParaRPr sz="140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Fira Code"/>
                </a:endParaRPr>
              </a:p>
            </p:txBody>
          </p:sp>
          <p:sp>
            <p:nvSpPr>
              <p:cNvPr id="19" name="Google Shape;60;p4">
                <a:extLst>
                  <a:ext uri="{FF2B5EF4-FFF2-40B4-BE49-F238E27FC236}">
                    <a16:creationId xmlns:a16="http://schemas.microsoft.com/office/drawing/2014/main" id="{30530AB1-01A2-7E78-DD4F-88162CBF5D4A}"/>
                  </a:ext>
                </a:extLst>
              </p:cNvPr>
              <p:cNvSpPr txBox="1"/>
              <p:nvPr/>
            </p:nvSpPr>
            <p:spPr>
              <a:xfrm>
                <a:off x="205750" y="1537050"/>
                <a:ext cx="429000" cy="22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dirty="0">
                    <a:solidFill>
                      <a:schemeClr val="accent3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Fira Code"/>
                  </a:rPr>
                  <a:t>10</a:t>
                </a:r>
                <a:endParaRPr sz="1400" dirty="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Fira Code"/>
                </a:endParaRPr>
              </a:p>
            </p:txBody>
          </p:sp>
          <p:sp>
            <p:nvSpPr>
              <p:cNvPr id="20" name="Google Shape;61;p4">
                <a:extLst>
                  <a:ext uri="{FF2B5EF4-FFF2-40B4-BE49-F238E27FC236}">
                    <a16:creationId xmlns:a16="http://schemas.microsoft.com/office/drawing/2014/main" id="{C8165400-DFC8-5AD6-29E1-4804FCA78F23}"/>
                  </a:ext>
                </a:extLst>
              </p:cNvPr>
              <p:cNvSpPr txBox="1"/>
              <p:nvPr/>
            </p:nvSpPr>
            <p:spPr>
              <a:xfrm>
                <a:off x="205750" y="1800750"/>
                <a:ext cx="429000" cy="22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dirty="0">
                    <a:solidFill>
                      <a:schemeClr val="accent3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Fira Code"/>
                  </a:rPr>
                  <a:t>11</a:t>
                </a:r>
                <a:endParaRPr sz="1400" dirty="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Fira Code"/>
                </a:endParaRPr>
              </a:p>
            </p:txBody>
          </p:sp>
          <p:sp>
            <p:nvSpPr>
              <p:cNvPr id="21" name="Google Shape;62;p4">
                <a:extLst>
                  <a:ext uri="{FF2B5EF4-FFF2-40B4-BE49-F238E27FC236}">
                    <a16:creationId xmlns:a16="http://schemas.microsoft.com/office/drawing/2014/main" id="{46C1BFBA-D986-7FDB-7F2A-57DF85B3CA10}"/>
                  </a:ext>
                </a:extLst>
              </p:cNvPr>
              <p:cNvSpPr txBox="1"/>
              <p:nvPr/>
            </p:nvSpPr>
            <p:spPr>
              <a:xfrm>
                <a:off x="205750" y="2064450"/>
                <a:ext cx="429000" cy="22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dirty="0">
                    <a:solidFill>
                      <a:schemeClr val="accent3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Fira Code"/>
                  </a:rPr>
                  <a:t>12</a:t>
                </a:r>
                <a:endParaRPr sz="1400" dirty="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Fira Code"/>
                </a:endParaRPr>
              </a:p>
            </p:txBody>
          </p:sp>
          <p:sp>
            <p:nvSpPr>
              <p:cNvPr id="22" name="Google Shape;63;p4">
                <a:extLst>
                  <a:ext uri="{FF2B5EF4-FFF2-40B4-BE49-F238E27FC236}">
                    <a16:creationId xmlns:a16="http://schemas.microsoft.com/office/drawing/2014/main" id="{95BCA03E-DB65-6C0F-32A1-06774701B633}"/>
                  </a:ext>
                </a:extLst>
              </p:cNvPr>
              <p:cNvSpPr txBox="1"/>
              <p:nvPr/>
            </p:nvSpPr>
            <p:spPr>
              <a:xfrm>
                <a:off x="205750" y="2328150"/>
                <a:ext cx="429000" cy="22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dirty="0">
                    <a:solidFill>
                      <a:schemeClr val="accent3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Fira Code"/>
                  </a:rPr>
                  <a:t>13</a:t>
                </a:r>
                <a:endParaRPr sz="1400" dirty="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Fira Code"/>
                </a:endParaRPr>
              </a:p>
            </p:txBody>
          </p:sp>
          <p:sp>
            <p:nvSpPr>
              <p:cNvPr id="23" name="Google Shape;64;p4">
                <a:extLst>
                  <a:ext uri="{FF2B5EF4-FFF2-40B4-BE49-F238E27FC236}">
                    <a16:creationId xmlns:a16="http://schemas.microsoft.com/office/drawing/2014/main" id="{72E5EDDB-0A4F-8B08-AE64-7C75375CD818}"/>
                  </a:ext>
                </a:extLst>
              </p:cNvPr>
              <p:cNvSpPr txBox="1"/>
              <p:nvPr/>
            </p:nvSpPr>
            <p:spPr>
              <a:xfrm>
                <a:off x="205750" y="2591850"/>
                <a:ext cx="429000" cy="22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dirty="0">
                    <a:solidFill>
                      <a:schemeClr val="accent3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Fira Code"/>
                  </a:rPr>
                  <a:t>14</a:t>
                </a:r>
                <a:endParaRPr sz="1400" dirty="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Fira Code"/>
                </a:endParaRPr>
              </a:p>
            </p:txBody>
          </p:sp>
          <p:sp>
            <p:nvSpPr>
              <p:cNvPr id="24" name="Google Shape;65;p4">
                <a:extLst>
                  <a:ext uri="{FF2B5EF4-FFF2-40B4-BE49-F238E27FC236}">
                    <a16:creationId xmlns:a16="http://schemas.microsoft.com/office/drawing/2014/main" id="{E6272A2A-E6A7-11BE-A749-4451C47D9973}"/>
                  </a:ext>
                </a:extLst>
              </p:cNvPr>
              <p:cNvSpPr txBox="1"/>
              <p:nvPr/>
            </p:nvSpPr>
            <p:spPr>
              <a:xfrm>
                <a:off x="205750" y="2855550"/>
                <a:ext cx="429000" cy="22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dirty="0">
                    <a:solidFill>
                      <a:schemeClr val="accent3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Fira Code"/>
                  </a:rPr>
                  <a:t>15</a:t>
                </a:r>
                <a:endParaRPr sz="1400" dirty="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Fira Code"/>
                </a:endParaRPr>
              </a:p>
            </p:txBody>
          </p:sp>
          <p:sp>
            <p:nvSpPr>
              <p:cNvPr id="25" name="Google Shape;66;p4">
                <a:extLst>
                  <a:ext uri="{FF2B5EF4-FFF2-40B4-BE49-F238E27FC236}">
                    <a16:creationId xmlns:a16="http://schemas.microsoft.com/office/drawing/2014/main" id="{7B3E2349-2722-30AA-A755-D26EF942D349}"/>
                  </a:ext>
                </a:extLst>
              </p:cNvPr>
              <p:cNvSpPr txBox="1"/>
              <p:nvPr/>
            </p:nvSpPr>
            <p:spPr>
              <a:xfrm>
                <a:off x="205750" y="3119250"/>
                <a:ext cx="429000" cy="22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dirty="0">
                    <a:solidFill>
                      <a:schemeClr val="accent3">
                        <a:lumMod val="7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Fira Code"/>
                  </a:rPr>
                  <a:t>16</a:t>
                </a:r>
                <a:endParaRPr sz="1400" dirty="0">
                  <a:solidFill>
                    <a:schemeClr val="accent3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Fira Code"/>
                </a:endParaRPr>
              </a:p>
            </p:txBody>
          </p: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8F0557E-A406-EBB5-F508-7ED944756014}"/>
                </a:ext>
              </a:extLst>
            </p:cNvPr>
            <p:cNvSpPr/>
            <p:nvPr/>
          </p:nvSpPr>
          <p:spPr>
            <a:xfrm rot="15788826">
              <a:off x="382617" y="1915082"/>
              <a:ext cx="78702" cy="78702"/>
            </a:xfrm>
            <a:prstGeom prst="ellipse">
              <a:avLst/>
            </a:prstGeom>
            <a:solidFill>
              <a:srgbClr val="568E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F53BCF9-9D82-A39E-9026-79ED3D54838A}"/>
                </a:ext>
              </a:extLst>
            </p:cNvPr>
            <p:cNvSpPr/>
            <p:nvPr/>
          </p:nvSpPr>
          <p:spPr>
            <a:xfrm rot="15788826">
              <a:off x="382615" y="2073024"/>
              <a:ext cx="78702" cy="78702"/>
            </a:xfrm>
            <a:prstGeom prst="ellipse">
              <a:avLst/>
            </a:prstGeom>
            <a:solidFill>
              <a:srgbClr val="568E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822E806-1A19-7D06-D444-DB33F4F22E0B}"/>
                </a:ext>
              </a:extLst>
            </p:cNvPr>
            <p:cNvSpPr/>
            <p:nvPr/>
          </p:nvSpPr>
          <p:spPr>
            <a:xfrm rot="15788826">
              <a:off x="382618" y="2234434"/>
              <a:ext cx="78702" cy="78702"/>
            </a:xfrm>
            <a:prstGeom prst="ellipse">
              <a:avLst/>
            </a:prstGeom>
            <a:solidFill>
              <a:srgbClr val="568E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3E1C76B-B6DE-6173-2F7A-4EF7A10654A1}"/>
              </a:ext>
            </a:extLst>
          </p:cNvPr>
          <p:cNvGrpSpPr/>
          <p:nvPr/>
        </p:nvGrpSpPr>
        <p:grpSpPr>
          <a:xfrm>
            <a:off x="1666369" y="1995014"/>
            <a:ext cx="4055727" cy="4628"/>
            <a:chOff x="1645384" y="1934868"/>
            <a:chExt cx="3169024" cy="251"/>
          </a:xfrm>
        </p:grpSpPr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5C829E3E-5959-FC68-C33F-92056410752E}"/>
                </a:ext>
              </a:extLst>
            </p:cNvPr>
            <p:cNvCxnSpPr>
              <a:cxnSpLocks/>
            </p:cNvCxnSpPr>
            <p:nvPr/>
          </p:nvCxnSpPr>
          <p:spPr>
            <a:xfrm>
              <a:off x="1645384" y="1934868"/>
              <a:ext cx="1561923" cy="0"/>
            </a:xfrm>
            <a:prstGeom prst="line">
              <a:avLst/>
            </a:prstGeom>
            <a:ln w="57150" cap="rnd">
              <a:solidFill>
                <a:srgbClr val="F959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925CE57C-3B7A-353B-62E6-FC2ACBD6E78B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84" y="1935119"/>
              <a:ext cx="952324" cy="0"/>
            </a:xfrm>
            <a:prstGeom prst="line">
              <a:avLst/>
            </a:prstGeom>
            <a:ln w="57150" cap="rnd">
              <a:solidFill>
                <a:srgbClr val="F959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43F8DA0-6583-5F6B-5733-32BEE167CB07}"/>
              </a:ext>
            </a:extLst>
          </p:cNvPr>
          <p:cNvGrpSpPr/>
          <p:nvPr/>
        </p:nvGrpSpPr>
        <p:grpSpPr>
          <a:xfrm>
            <a:off x="5648584" y="1924611"/>
            <a:ext cx="3451826" cy="635947"/>
            <a:chOff x="4645808" y="1862010"/>
            <a:chExt cx="3451826" cy="63594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00E8E76-81A0-7756-9017-9DA6699F29BF}"/>
                </a:ext>
              </a:extLst>
            </p:cNvPr>
            <p:cNvSpPr/>
            <p:nvPr/>
          </p:nvSpPr>
          <p:spPr>
            <a:xfrm>
              <a:off x="5507527" y="1862010"/>
              <a:ext cx="2525002" cy="479526"/>
            </a:xfrm>
            <a:prstGeom prst="rect">
              <a:avLst/>
            </a:prstGeom>
            <a:solidFill>
              <a:srgbClr val="F49BBC"/>
            </a:solidFill>
            <a:ln w="69850" cap="rnd">
              <a:solidFill>
                <a:srgbClr val="F49BBC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10DF3E0-5CF0-1A2A-BE59-10BB6B9D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5131141" flipV="1">
              <a:off x="4745363" y="1796919"/>
              <a:ext cx="601483" cy="80059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645D3C3-A3DE-B676-F52F-9EB6B4FBAC8F}"/>
                </a:ext>
              </a:extLst>
            </p:cNvPr>
            <p:cNvSpPr txBox="1"/>
            <p:nvPr/>
          </p:nvSpPr>
          <p:spPr>
            <a:xfrm>
              <a:off x="5461976" y="1875337"/>
              <a:ext cx="2635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ore-KR" sz="2400" dirty="0">
                  <a:solidFill>
                    <a:srgbClr val="0E3663"/>
                  </a:solidFill>
                  <a:latin typeface="GangwonEduAll OTF Bold" panose="02020603020101020101" pitchFamily="18" charset="-127"/>
                  <a:ea typeface="GangwonEduAll OTF Bold" panose="02020603020101020101" pitchFamily="18" charset="-127"/>
                </a:rPr>
                <a:t>‘</a:t>
              </a:r>
              <a:r>
                <a:rPr kumimoji="1" lang="ko-Kore-KR" altLang="en-US" sz="2400" dirty="0">
                  <a:solidFill>
                    <a:srgbClr val="0E3663"/>
                  </a:solidFill>
                  <a:latin typeface="GangwonEduAll OTF Bold" panose="02020603020101020101" pitchFamily="18" charset="-127"/>
                  <a:ea typeface="GangwonEduAll OTF Bold" panose="02020603020101020101" pitchFamily="18" charset="-127"/>
                </a:rPr>
                <a:t>지리</a:t>
              </a:r>
              <a:r>
                <a:rPr kumimoji="1" lang="ko-KR" altLang="en-US" sz="2400" dirty="0">
                  <a:solidFill>
                    <a:srgbClr val="0E3663"/>
                  </a:solidFill>
                  <a:latin typeface="GangwonEduAll OTF Bold" panose="02020603020101020101" pitchFamily="18" charset="-127"/>
                  <a:ea typeface="GangwonEduAll OTF Bold" panose="02020603020101020101" pitchFamily="18" charset="-127"/>
                </a:rPr>
                <a:t> 위치</a:t>
              </a:r>
              <a:r>
                <a:rPr kumimoji="1" lang="en-US" altLang="ko-KR" sz="2400" dirty="0">
                  <a:solidFill>
                    <a:srgbClr val="0E3663"/>
                  </a:solidFill>
                  <a:latin typeface="GangwonEduAll OTF Bold" panose="02020603020101020101" pitchFamily="18" charset="-127"/>
                  <a:ea typeface="GangwonEduAll OTF Bold" panose="02020603020101020101" pitchFamily="18" charset="-127"/>
                </a:rPr>
                <a:t>’</a:t>
              </a:r>
              <a:r>
                <a:rPr kumimoji="1" lang="ko-KR" altLang="en-US" sz="2400" dirty="0">
                  <a:solidFill>
                    <a:srgbClr val="0E3663"/>
                  </a:solidFill>
                  <a:latin typeface="GangwonEduAll OTF Bold" panose="02020603020101020101" pitchFamily="18" charset="-127"/>
                  <a:ea typeface="GangwonEduAll OTF Bold" panose="02020603020101020101" pitchFamily="18" charset="-127"/>
                </a:rPr>
                <a:t> 검색 </a:t>
              </a:r>
              <a:r>
                <a:rPr kumimoji="1" lang="en-US" altLang="ko-KR" sz="2400" dirty="0">
                  <a:solidFill>
                    <a:srgbClr val="0E3663"/>
                  </a:solidFill>
                  <a:latin typeface="GangwonEduAll OTF Bold" panose="02020603020101020101" pitchFamily="18" charset="-127"/>
                  <a:ea typeface="GangwonEduAll OTF Bold" panose="02020603020101020101" pitchFamily="18" charset="-127"/>
                </a:rPr>
                <a:t>Class</a:t>
              </a:r>
              <a:endParaRPr kumimoji="1" lang="ko-Kore-KR" altLang="en-US" sz="2400" dirty="0">
                <a:solidFill>
                  <a:srgbClr val="0E3663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024CDBF-778B-1C49-AA9D-9E8E93DA93B7}"/>
              </a:ext>
            </a:extLst>
          </p:cNvPr>
          <p:cNvGrpSpPr/>
          <p:nvPr/>
        </p:nvGrpSpPr>
        <p:grpSpPr>
          <a:xfrm>
            <a:off x="4574558" y="2985376"/>
            <a:ext cx="2899433" cy="713809"/>
            <a:chOff x="4550916" y="3257356"/>
            <a:chExt cx="2899433" cy="71380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0A7B997-789A-B035-7A1E-A55AA74E2714}"/>
                </a:ext>
              </a:extLst>
            </p:cNvPr>
            <p:cNvSpPr txBox="1"/>
            <p:nvPr/>
          </p:nvSpPr>
          <p:spPr>
            <a:xfrm>
              <a:off x="5819774" y="3447945"/>
              <a:ext cx="1630575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3025" cap="rnd"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angwonEduAll OTF Bold" panose="02020603020101020101" pitchFamily="18" charset="-127"/>
                  <a:ea typeface="GangwonEduAll OTF Bold" panose="02020603020101020101" pitchFamily="18" charset="-127"/>
                </a:rPr>
                <a:t>도로명주소</a:t>
              </a:r>
              <a:endParaRPr kumimoji="1" lang="ko-Kore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D0AE5A0-F391-DB2E-A643-F7B26730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884828" flipV="1">
              <a:off x="4995911" y="3257356"/>
              <a:ext cx="1065074" cy="375390"/>
            </a:xfrm>
            <a:prstGeom prst="rect">
              <a:avLst/>
            </a:prstGeom>
          </p:spPr>
        </p:pic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BA413623-F0A6-5D0E-5B5F-D432D7AA73E3}"/>
                </a:ext>
              </a:extLst>
            </p:cNvPr>
            <p:cNvCxnSpPr>
              <a:cxnSpLocks/>
            </p:cNvCxnSpPr>
            <p:nvPr/>
          </p:nvCxnSpPr>
          <p:spPr>
            <a:xfrm>
              <a:off x="4550916" y="3858162"/>
              <a:ext cx="913067" cy="0"/>
            </a:xfrm>
            <a:prstGeom prst="line">
              <a:avLst/>
            </a:prstGeom>
            <a:ln w="57150" cap="rnd">
              <a:solidFill>
                <a:srgbClr val="F959A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7892D76-175C-391A-D151-8A476C022943}"/>
              </a:ext>
            </a:extLst>
          </p:cNvPr>
          <p:cNvGrpSpPr/>
          <p:nvPr/>
        </p:nvGrpSpPr>
        <p:grpSpPr>
          <a:xfrm>
            <a:off x="3051969" y="3890552"/>
            <a:ext cx="745717" cy="1015010"/>
            <a:chOff x="3078967" y="4151388"/>
            <a:chExt cx="745717" cy="101501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869C82F-04C0-F34E-EE47-6B7A86AC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8893000">
              <a:off x="3308143" y="4151388"/>
              <a:ext cx="214562" cy="42912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1CDD0B0-D18F-4EE0-271D-42D2257E958E}"/>
                </a:ext>
              </a:extLst>
            </p:cNvPr>
            <p:cNvSpPr txBox="1"/>
            <p:nvPr/>
          </p:nvSpPr>
          <p:spPr>
            <a:xfrm>
              <a:off x="3078967" y="4643178"/>
              <a:ext cx="745717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3025" cap="rnd"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angwonEduAll OTF Bold" panose="02020603020101020101" pitchFamily="18" charset="-127"/>
                  <a:ea typeface="GangwonEduAll OTF Bold" panose="02020603020101020101" pitchFamily="18" charset="-127"/>
                </a:rPr>
                <a:t>경도</a:t>
              </a:r>
              <a:endParaRPr kumimoji="1" lang="ko-Kore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615154A-1301-2FD6-2CBA-F171418886E7}"/>
              </a:ext>
            </a:extLst>
          </p:cNvPr>
          <p:cNvGrpSpPr/>
          <p:nvPr/>
        </p:nvGrpSpPr>
        <p:grpSpPr>
          <a:xfrm>
            <a:off x="3831246" y="3941067"/>
            <a:ext cx="1311796" cy="1034334"/>
            <a:chOff x="3695653" y="4186922"/>
            <a:chExt cx="1311796" cy="1034334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9EC8A0D-1763-835E-4F6F-B4DB25A3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693039">
              <a:off x="4525401" y="4186922"/>
              <a:ext cx="222827" cy="35025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108EC1-44AD-8575-B1C7-ECC9AD0269F7}"/>
                </a:ext>
              </a:extLst>
            </p:cNvPr>
            <p:cNvSpPr txBox="1"/>
            <p:nvPr/>
          </p:nvSpPr>
          <p:spPr>
            <a:xfrm>
              <a:off x="4223260" y="4628849"/>
              <a:ext cx="784189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73025" cap="rnd"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angwonEduAll OTF Bold" panose="02020603020101020101" pitchFamily="18" charset="-127"/>
                  <a:ea typeface="GangwonEduAll OTF Bold" panose="02020603020101020101" pitchFamily="18" charset="-127"/>
                </a:rPr>
                <a:t>위도</a:t>
              </a:r>
              <a:endParaRPr kumimoji="1" lang="ko-Kore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206062A-66E9-7BA4-1DD3-63CBBC3A537D}"/>
                </a:ext>
              </a:extLst>
            </p:cNvPr>
            <p:cNvSpPr txBox="1"/>
            <p:nvPr/>
          </p:nvSpPr>
          <p:spPr>
            <a:xfrm>
              <a:off x="3695653" y="4574925"/>
              <a:ext cx="4940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ko-Kore-KR" sz="3600" dirty="0">
                  <a:solidFill>
                    <a:srgbClr val="0E3663"/>
                  </a:solidFill>
                  <a:latin typeface="+mj-lt"/>
                </a:rPr>
                <a:t>+</a:t>
              </a:r>
              <a:endParaRPr kumimoji="1" lang="ko-Kore-KR" altLang="en-US" sz="3600" dirty="0">
                <a:solidFill>
                  <a:srgbClr val="0E3663"/>
                </a:solidFill>
                <a:latin typeface="+mj-lt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7765F9E-DEFA-D191-6BAF-AD93956E840C}"/>
              </a:ext>
            </a:extLst>
          </p:cNvPr>
          <p:cNvSpPr txBox="1"/>
          <p:nvPr/>
        </p:nvSpPr>
        <p:spPr>
          <a:xfrm>
            <a:off x="5251383" y="4322546"/>
            <a:ext cx="1865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sz="3200" b="1" dirty="0">
                <a:solidFill>
                  <a:srgbClr val="0E3663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=</a:t>
            </a:r>
            <a:r>
              <a:rPr kumimoji="1" lang="ko-KR" altLang="en-US" sz="3200" b="1" dirty="0">
                <a:solidFill>
                  <a:srgbClr val="0E3663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 </a:t>
            </a:r>
            <a:r>
              <a:rPr kumimoji="1" lang="en-US" altLang="ko-KR" sz="3200" b="1" dirty="0">
                <a:solidFill>
                  <a:srgbClr val="0E3663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csv </a:t>
            </a:r>
            <a:r>
              <a:rPr kumimoji="1" lang="ko-KR" altLang="en-US" sz="3200" b="1" dirty="0">
                <a:solidFill>
                  <a:srgbClr val="0E3663"/>
                </a:solidFill>
                <a:latin typeface="GangwonEduAll OTF Bold" panose="02020603020101020101" pitchFamily="18" charset="-127"/>
                <a:ea typeface="GangwonEduAll OTF Bold" panose="02020603020101020101" pitchFamily="18" charset="-127"/>
              </a:rPr>
              <a:t>저장</a:t>
            </a:r>
            <a:endParaRPr kumimoji="1" lang="ko-Kore-KR" altLang="en-US" sz="3200" b="1" dirty="0">
              <a:solidFill>
                <a:srgbClr val="0E3663"/>
              </a:solidFill>
              <a:latin typeface="GangwonEduAll OTF Bold" panose="02020603020101020101" pitchFamily="18" charset="-127"/>
              <a:ea typeface="GangwonEduAll OTF Bold" panose="020206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57FA12A-4E3D-7991-5C66-1C421E11CE80}"/>
              </a:ext>
            </a:extLst>
          </p:cNvPr>
          <p:cNvSpPr/>
          <p:nvPr/>
        </p:nvSpPr>
        <p:spPr>
          <a:xfrm>
            <a:off x="6096002" y="5365656"/>
            <a:ext cx="6095998" cy="4181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86BD052-7582-1D56-57B3-B9686EC0F8EB}"/>
              </a:ext>
            </a:extLst>
          </p:cNvPr>
          <p:cNvSpPr/>
          <p:nvPr/>
        </p:nvSpPr>
        <p:spPr>
          <a:xfrm>
            <a:off x="0" y="5772796"/>
            <a:ext cx="12191996" cy="10852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B704256-5EC2-E6E2-287E-093C7E61DFAC}"/>
              </a:ext>
            </a:extLst>
          </p:cNvPr>
          <p:cNvGrpSpPr/>
          <p:nvPr/>
        </p:nvGrpSpPr>
        <p:grpSpPr>
          <a:xfrm>
            <a:off x="171738" y="5217459"/>
            <a:ext cx="11182062" cy="1511887"/>
            <a:chOff x="171738" y="5217459"/>
            <a:chExt cx="11182062" cy="151188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7DABCB9-50B7-E0BD-51B4-06648157530F}"/>
                </a:ext>
              </a:extLst>
            </p:cNvPr>
            <p:cNvSpPr/>
            <p:nvPr/>
          </p:nvSpPr>
          <p:spPr>
            <a:xfrm>
              <a:off x="8097634" y="5217459"/>
              <a:ext cx="3256166" cy="1342215"/>
            </a:xfrm>
            <a:prstGeom prst="rect">
              <a:avLst/>
            </a:prstGeom>
            <a:solidFill>
              <a:srgbClr val="C3E2FD"/>
            </a:solidFill>
            <a:ln w="76200" cap="rnd">
              <a:solidFill>
                <a:srgbClr val="C3E2FD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CA07863-DFFB-D6DF-2E7F-56552106B73C}"/>
                </a:ext>
              </a:extLst>
            </p:cNvPr>
            <p:cNvSpPr/>
            <p:nvPr/>
          </p:nvSpPr>
          <p:spPr>
            <a:xfrm>
              <a:off x="8162946" y="5853159"/>
              <a:ext cx="3136429" cy="647540"/>
            </a:xfrm>
            <a:prstGeom prst="rect">
              <a:avLst/>
            </a:prstGeom>
            <a:solidFill>
              <a:schemeClr val="bg1"/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36ACDD1-A077-3AA5-8E3D-BF3C93F55BF8}"/>
                </a:ext>
              </a:extLst>
            </p:cNvPr>
            <p:cNvSpPr txBox="1"/>
            <p:nvPr/>
          </p:nvSpPr>
          <p:spPr>
            <a:xfrm>
              <a:off x="171738" y="5898349"/>
              <a:ext cx="59362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print</a:t>
              </a:r>
              <a:r>
                <a:rPr kumimoji="1" lang="en-US" altLang="ko-Kore-KR" sz="2400" dirty="0">
                  <a:solidFill>
                    <a:schemeClr val="bg1"/>
                  </a:solidFill>
                  <a:latin typeface="+mj-lt"/>
                </a:rPr>
                <a:t>(</a:t>
              </a:r>
              <a:r>
                <a:rPr lang="en" altLang="ko-Kore-KR" sz="2400" dirty="0">
                  <a:solidFill>
                    <a:schemeClr val="bg1"/>
                  </a:solidFill>
                  <a:latin typeface="+mj-lt"/>
                  <a:ea typeface="Pretendard" panose="02000503000000020004" pitchFamily="2" charset="-127"/>
                  <a:cs typeface="Pretendard" panose="02000503000000020004" pitchFamily="2" charset="-127"/>
                </a:rPr>
                <a:t>longitude, latitude)</a:t>
              </a:r>
            </a:p>
            <a:p>
              <a:r>
                <a:rPr lang="en" altLang="ko-Kore-KR" sz="2400" dirty="0">
                  <a:solidFill>
                    <a:schemeClr val="bg1"/>
                  </a:solidFill>
                  <a:latin typeface="+mj-lt"/>
                  <a:ea typeface="Pretendard" panose="02000503000000020004" pitchFamily="2" charset="-127"/>
                  <a:cs typeface="Pretendard" panose="02000503000000020004" pitchFamily="2" charset="-127"/>
                </a:rPr>
                <a:t>126.87057200593762    37.47306145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984D23E-0675-68CF-7707-C8570B83025D}"/>
                </a:ext>
              </a:extLst>
            </p:cNvPr>
            <p:cNvSpPr txBox="1"/>
            <p:nvPr/>
          </p:nvSpPr>
          <p:spPr>
            <a:xfrm>
              <a:off x="8537923" y="5264645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ko-Kore-KR" altLang="en-US" sz="2400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경도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2A1EC19-9781-8AD8-9430-8AE3523F7F8E}"/>
                </a:ext>
              </a:extLst>
            </p:cNvPr>
            <p:cNvSpPr txBox="1"/>
            <p:nvPr/>
          </p:nvSpPr>
          <p:spPr>
            <a:xfrm>
              <a:off x="10168593" y="5264645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ko-Kore-KR" altLang="en-US" sz="2400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위도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A968413-DB1C-6CDC-A1CC-CBCA2BDB10EA}"/>
                </a:ext>
              </a:extLst>
            </p:cNvPr>
            <p:cNvSpPr txBox="1"/>
            <p:nvPr/>
          </p:nvSpPr>
          <p:spPr>
            <a:xfrm>
              <a:off x="8271611" y="6004518"/>
              <a:ext cx="29297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ko-Kore-KR" sz="1800" dirty="0">
                  <a:solidFill>
                    <a:srgbClr val="0E3663"/>
                  </a:solidFill>
                  <a:latin typeface="+mj-lt"/>
                  <a:ea typeface="Pretendard" panose="02000503000000020004" pitchFamily="2" charset="-127"/>
                  <a:cs typeface="Pretendard" panose="02000503000000020004" pitchFamily="2" charset="-127"/>
                </a:rPr>
                <a:t>126.8</a:t>
              </a:r>
              <a:r>
                <a:rPr lang="en-US" altLang="ko-KR" sz="1800" dirty="0">
                  <a:solidFill>
                    <a:srgbClr val="0E3663"/>
                  </a:solidFill>
                  <a:latin typeface="+mj-lt"/>
                  <a:ea typeface="Pretendard" panose="02000503000000020004" pitchFamily="2" charset="-127"/>
                  <a:cs typeface="Pretendard" panose="02000503000000020004" pitchFamily="2" charset="-127"/>
                </a:rPr>
                <a:t>90115</a:t>
              </a:r>
              <a:r>
                <a:rPr lang="en" altLang="ko-Kore-KR" sz="1800" dirty="0">
                  <a:solidFill>
                    <a:srgbClr val="0E3663"/>
                  </a:solidFill>
                  <a:latin typeface="+mj-lt"/>
                  <a:ea typeface="Pretendard" panose="02000503000000020004" pitchFamily="2" charset="-127"/>
                  <a:cs typeface="Pretendard" panose="02000503000000020004" pitchFamily="2" charset="-127"/>
                </a:rPr>
                <a:t>      37.4</a:t>
              </a:r>
              <a:r>
                <a:rPr lang="en-US" altLang="ko-KR" sz="1800" dirty="0">
                  <a:solidFill>
                    <a:srgbClr val="0E3663"/>
                  </a:solidFill>
                  <a:latin typeface="+mj-lt"/>
                  <a:ea typeface="Pretendard" panose="02000503000000020004" pitchFamily="2" charset="-127"/>
                  <a:cs typeface="Pretendard" panose="02000503000000020004" pitchFamily="2" charset="-127"/>
                </a:rPr>
                <a:t>8722</a:t>
              </a:r>
              <a:endParaRPr lang="en" altLang="ko-Kore-KR" sz="1800" dirty="0">
                <a:solidFill>
                  <a:srgbClr val="0E3663"/>
                </a:solidFill>
                <a:latin typeface="+mj-lt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10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C21AB-5B09-1521-0BCB-E21A2D11F151}"/>
              </a:ext>
            </a:extLst>
          </p:cNvPr>
          <p:cNvSpPr/>
          <p:nvPr/>
        </p:nvSpPr>
        <p:spPr>
          <a:xfrm>
            <a:off x="0" y="0"/>
            <a:ext cx="6095998" cy="6624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Google Shape;267;p19">
            <a:extLst>
              <a:ext uri="{FF2B5EF4-FFF2-40B4-BE49-F238E27FC236}">
                <a16:creationId xmlns:a16="http://schemas.microsoft.com/office/drawing/2014/main" id="{9120BBAA-DE06-C6BA-0915-604DE7FDD84E}"/>
              </a:ext>
            </a:extLst>
          </p:cNvPr>
          <p:cNvSpPr txBox="1">
            <a:spLocks/>
          </p:cNvSpPr>
          <p:nvPr/>
        </p:nvSpPr>
        <p:spPr>
          <a:xfrm>
            <a:off x="775972" y="765534"/>
            <a:ext cx="11024808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{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geopy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}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를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활용한 경도위도 </a:t>
            </a:r>
            <a:r>
              <a:rPr lang="ko-KR" altLang="en-US" dirty="0" err="1">
                <a:solidFill>
                  <a:srgbClr val="F959A8"/>
                </a:solidFill>
              </a:rPr>
              <a:t>거리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구하기</a:t>
            </a:r>
            <a:endParaRPr lang="e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Google Shape;268;p19">
            <a:extLst>
              <a:ext uri="{FF2B5EF4-FFF2-40B4-BE49-F238E27FC236}">
                <a16:creationId xmlns:a16="http://schemas.microsoft.com/office/drawing/2014/main" id="{F5D16D5C-7359-875B-47D9-C7AA69330FEB}"/>
              </a:ext>
            </a:extLst>
          </p:cNvPr>
          <p:cNvSpPr txBox="1">
            <a:spLocks/>
          </p:cNvSpPr>
          <p:nvPr/>
        </p:nvSpPr>
        <p:spPr>
          <a:xfrm>
            <a:off x="991383" y="1563612"/>
            <a:ext cx="10581977" cy="3108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>
                <a:solidFill>
                  <a:srgbClr val="F959A8"/>
                </a:solidFill>
              </a:rPr>
              <a:t>from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sz="1600" dirty="0" err="1">
                <a:solidFill>
                  <a:schemeClr val="accent1">
                    <a:lumMod val="50000"/>
                  </a:schemeClr>
                </a:solidFill>
              </a:rPr>
              <a:t>geopy.distance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sz="1600" dirty="0">
                <a:solidFill>
                  <a:srgbClr val="F959A8"/>
                </a:solidFill>
              </a:rPr>
              <a:t>import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geodesic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>
                <a:solidFill>
                  <a:srgbClr val="F959A8"/>
                </a:solidFill>
              </a:rPr>
              <a:t>from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sz="1600" dirty="0" err="1">
                <a:solidFill>
                  <a:schemeClr val="accent2">
                    <a:lumMod val="50000"/>
                  </a:schemeClr>
                </a:solidFill>
              </a:rPr>
              <a:t>tqdm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sz="1600" dirty="0">
                <a:solidFill>
                  <a:srgbClr val="F959A8"/>
                </a:solidFill>
              </a:rPr>
              <a:t>import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sz="1600" dirty="0" err="1">
                <a:solidFill>
                  <a:schemeClr val="accent2">
                    <a:lumMod val="50000"/>
                  </a:schemeClr>
                </a:solidFill>
              </a:rPr>
              <a:t>tqdm</a:t>
            </a:r>
            <a:endParaRPr lang="en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>
                <a:solidFill>
                  <a:srgbClr val="F959A8"/>
                </a:solidFill>
              </a:rPr>
              <a:t>import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pandas </a:t>
            </a:r>
            <a:r>
              <a:rPr lang="en" sz="1600" dirty="0">
                <a:solidFill>
                  <a:srgbClr val="F959A8"/>
                </a:solidFill>
              </a:rPr>
              <a:t>as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pd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>
                <a:solidFill>
                  <a:srgbClr val="F959A8"/>
                </a:solidFill>
              </a:rPr>
              <a:t>def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sz="1600" dirty="0" err="1">
                <a:solidFill>
                  <a:schemeClr val="accent2"/>
                </a:solidFill>
              </a:rPr>
              <a:t>calculate_distance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(row):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" sz="1600" dirty="0">
                <a:solidFill>
                  <a:srgbClr val="F959A8"/>
                </a:solidFill>
              </a:rPr>
              <a:t>try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       </a:t>
            </a:r>
            <a:r>
              <a:rPr lang="en" sz="1600" dirty="0">
                <a:solidFill>
                  <a:srgbClr val="F959A8"/>
                </a:solidFill>
              </a:rPr>
              <a:t>return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geodesic((row['Latitude'], row['Longitude']),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		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(row['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역세권위도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'], 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row['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</a:rPr>
              <a:t>역세권경도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'])).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kilometers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" sz="1600" dirty="0">
                <a:solidFill>
                  <a:srgbClr val="F959A8"/>
                </a:solidFill>
              </a:rPr>
              <a:t>except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(</a:t>
            </a:r>
            <a:r>
              <a:rPr lang="en" sz="1600" dirty="0" err="1">
                <a:solidFill>
                  <a:schemeClr val="accent2">
                    <a:lumMod val="50000"/>
                  </a:schemeClr>
                </a:solidFill>
              </a:rPr>
              <a:t>ValueError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" sz="1600" dirty="0" err="1">
                <a:solidFill>
                  <a:schemeClr val="accent2">
                    <a:lumMod val="50000"/>
                  </a:schemeClr>
                </a:solidFill>
              </a:rPr>
              <a:t>TypeError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):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        </a:t>
            </a:r>
            <a:r>
              <a:rPr lang="en" sz="1600" dirty="0">
                <a:solidFill>
                  <a:srgbClr val="F959A8"/>
                </a:solidFill>
              </a:rPr>
              <a:t>return None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 Create a new column with calculated distances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 err="1">
                <a:solidFill>
                  <a:schemeClr val="accent2">
                    <a:lumMod val="50000"/>
                  </a:schemeClr>
                </a:solidFill>
              </a:rPr>
              <a:t>tqdm.pandas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()  </a:t>
            </a:r>
            <a:r>
              <a:rPr lang="e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 Enable </a:t>
            </a:r>
            <a:r>
              <a:rPr lang="en" sz="16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tqdm</a:t>
            </a:r>
            <a:r>
              <a:rPr lang="e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on pandas operations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 err="1">
                <a:solidFill>
                  <a:schemeClr val="accent2">
                    <a:lumMod val="50000"/>
                  </a:schemeClr>
                </a:solidFill>
              </a:rPr>
              <a:t>df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['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</a:rPr>
              <a:t>역세권 개수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'] = </a:t>
            </a:r>
            <a:r>
              <a:rPr lang="en" sz="1600" dirty="0" err="1">
                <a:solidFill>
                  <a:schemeClr val="accent2">
                    <a:lumMod val="50000"/>
                  </a:schemeClr>
                </a:solidFill>
              </a:rPr>
              <a:t>df.progress_apply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" sz="1600" dirty="0" err="1">
                <a:solidFill>
                  <a:schemeClr val="accent2">
                    <a:lumMod val="50000"/>
                  </a:schemeClr>
                </a:solidFill>
              </a:rPr>
              <a:t>calculate_distance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, axis=1)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1600" dirty="0" err="1">
                <a:solidFill>
                  <a:schemeClr val="accent2">
                    <a:lumMod val="50000"/>
                  </a:schemeClr>
                </a:solidFill>
              </a:rPr>
              <a:t>df.head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()</a:t>
            </a:r>
          </a:p>
        </p:txBody>
      </p:sp>
      <p:sp>
        <p:nvSpPr>
          <p:cNvPr id="8" name="Google Shape;273;p19">
            <a:extLst>
              <a:ext uri="{FF2B5EF4-FFF2-40B4-BE49-F238E27FC236}">
                <a16:creationId xmlns:a16="http://schemas.microsoft.com/office/drawing/2014/main" id="{E7C423F5-BB07-F0E8-5732-3B712FE6307D}"/>
              </a:ext>
            </a:extLst>
          </p:cNvPr>
          <p:cNvSpPr txBox="1"/>
          <p:nvPr/>
        </p:nvSpPr>
        <p:spPr>
          <a:xfrm>
            <a:off x="762000" y="152586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>
                <a:solidFill>
                  <a:schemeClr val="accent2">
                    <a:lumMod val="50000"/>
                  </a:schemeClr>
                </a:solidFill>
              </a:rPr>
              <a:t>data</a:t>
            </a:r>
            <a:r>
              <a:rPr lang="en" altLang="ko-Kore-KR" sz="18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altLang="ko-Kore-KR" dirty="0" err="1">
                <a:solidFill>
                  <a:schemeClr val="accent2">
                    <a:lumMod val="50000"/>
                  </a:schemeClr>
                </a:solidFill>
              </a:rPr>
              <a:t>ipynb</a:t>
            </a:r>
            <a:endParaRPr dirty="0">
              <a:solidFill>
                <a:schemeClr val="accent2">
                  <a:lumMod val="5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" name="Google Shape;274;p19">
            <a:extLst>
              <a:ext uri="{FF2B5EF4-FFF2-40B4-BE49-F238E27FC236}">
                <a16:creationId xmlns:a16="http://schemas.microsoft.com/office/drawing/2014/main" id="{22F9C4AC-7F5C-BAE1-A632-437D5A1428A7}"/>
              </a:ext>
            </a:extLst>
          </p:cNvPr>
          <p:cNvSpPr txBox="1"/>
          <p:nvPr/>
        </p:nvSpPr>
        <p:spPr>
          <a:xfrm>
            <a:off x="6858000" y="152586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800" dirty="0" err="1">
                <a:solidFill>
                  <a:schemeClr val="accent3"/>
                </a:solidFill>
              </a:rPr>
              <a:t>geopy.</a:t>
            </a:r>
            <a:r>
              <a:rPr lang="en" altLang="ko-Kore-KR" dirty="0" err="1">
                <a:solidFill>
                  <a:schemeClr val="accent3"/>
                </a:solidFill>
              </a:rPr>
              <a:t>ipynb</a:t>
            </a:r>
            <a:endParaRPr lang="en" altLang="ko-Kore-KR"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" name="Google Shape;271;p19">
            <a:extLst>
              <a:ext uri="{FF2B5EF4-FFF2-40B4-BE49-F238E27FC236}">
                <a16:creationId xmlns:a16="http://schemas.microsoft.com/office/drawing/2014/main" id="{BB11C345-5027-9548-9076-02AEB4B5BA82}"/>
              </a:ext>
            </a:extLst>
          </p:cNvPr>
          <p:cNvCxnSpPr/>
          <p:nvPr/>
        </p:nvCxnSpPr>
        <p:spPr>
          <a:xfrm>
            <a:off x="825970" y="1527203"/>
            <a:ext cx="0" cy="2972081"/>
          </a:xfrm>
          <a:prstGeom prst="straightConnector1">
            <a:avLst/>
          </a:prstGeom>
          <a:noFill/>
          <a:ln w="9525" cap="flat" cmpd="sng">
            <a:solidFill>
              <a:srgbClr val="568EC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54BF809-16EE-12B4-12DC-318018E65C70}"/>
              </a:ext>
            </a:extLst>
          </p:cNvPr>
          <p:cNvGrpSpPr/>
          <p:nvPr/>
        </p:nvGrpSpPr>
        <p:grpSpPr>
          <a:xfrm>
            <a:off x="286616" y="1675588"/>
            <a:ext cx="704767" cy="3675404"/>
            <a:chOff x="286616" y="1072096"/>
            <a:chExt cx="704767" cy="3675404"/>
          </a:xfrm>
        </p:grpSpPr>
        <p:sp>
          <p:nvSpPr>
            <p:cNvPr id="50" name="Google Shape;14;p2">
              <a:extLst>
                <a:ext uri="{FF2B5EF4-FFF2-40B4-BE49-F238E27FC236}">
                  <a16:creationId xmlns:a16="http://schemas.microsoft.com/office/drawing/2014/main" id="{BC2AFC68-2FEE-0EF6-637C-9D1C4167B34C}"/>
                </a:ext>
              </a:extLst>
            </p:cNvPr>
            <p:cNvSpPr txBox="1"/>
            <p:nvPr/>
          </p:nvSpPr>
          <p:spPr>
            <a:xfrm>
              <a:off x="286616" y="10720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1" name="Google Shape;15;p2">
              <a:extLst>
                <a:ext uri="{FF2B5EF4-FFF2-40B4-BE49-F238E27FC236}">
                  <a16:creationId xmlns:a16="http://schemas.microsoft.com/office/drawing/2014/main" id="{43C2B9C9-F2E9-6C82-ABA2-87B50F83AAAA}"/>
                </a:ext>
              </a:extLst>
            </p:cNvPr>
            <p:cNvSpPr txBox="1"/>
            <p:nvPr/>
          </p:nvSpPr>
          <p:spPr>
            <a:xfrm>
              <a:off x="286616" y="13357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 sz="1400" dirty="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2" name="Google Shape;16;p2">
              <a:extLst>
                <a:ext uri="{FF2B5EF4-FFF2-40B4-BE49-F238E27FC236}">
                  <a16:creationId xmlns:a16="http://schemas.microsoft.com/office/drawing/2014/main" id="{1891D934-2333-E085-A40A-6840E7ED044B}"/>
                </a:ext>
              </a:extLst>
            </p:cNvPr>
            <p:cNvSpPr txBox="1"/>
            <p:nvPr/>
          </p:nvSpPr>
          <p:spPr>
            <a:xfrm>
              <a:off x="286616" y="15994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3" name="Google Shape;17;p2">
              <a:extLst>
                <a:ext uri="{FF2B5EF4-FFF2-40B4-BE49-F238E27FC236}">
                  <a16:creationId xmlns:a16="http://schemas.microsoft.com/office/drawing/2014/main" id="{214BEC41-59EB-D44B-4098-45612905AD3D}"/>
                </a:ext>
              </a:extLst>
            </p:cNvPr>
            <p:cNvSpPr txBox="1"/>
            <p:nvPr/>
          </p:nvSpPr>
          <p:spPr>
            <a:xfrm>
              <a:off x="286616" y="18631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4" name="Google Shape;18;p2">
              <a:extLst>
                <a:ext uri="{FF2B5EF4-FFF2-40B4-BE49-F238E27FC236}">
                  <a16:creationId xmlns:a16="http://schemas.microsoft.com/office/drawing/2014/main" id="{206AECF7-DF41-B719-3C1D-7E95A7F2011F}"/>
                </a:ext>
              </a:extLst>
            </p:cNvPr>
            <p:cNvSpPr txBox="1"/>
            <p:nvPr/>
          </p:nvSpPr>
          <p:spPr>
            <a:xfrm>
              <a:off x="286616" y="21268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5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5" name="Google Shape;19;p2">
              <a:extLst>
                <a:ext uri="{FF2B5EF4-FFF2-40B4-BE49-F238E27FC236}">
                  <a16:creationId xmlns:a16="http://schemas.microsoft.com/office/drawing/2014/main" id="{7DA54BF9-F469-BF01-D32E-70B29E0D607F}"/>
                </a:ext>
              </a:extLst>
            </p:cNvPr>
            <p:cNvSpPr txBox="1"/>
            <p:nvPr/>
          </p:nvSpPr>
          <p:spPr>
            <a:xfrm>
              <a:off x="286616" y="23905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6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6" name="Google Shape;20;p2">
              <a:extLst>
                <a:ext uri="{FF2B5EF4-FFF2-40B4-BE49-F238E27FC236}">
                  <a16:creationId xmlns:a16="http://schemas.microsoft.com/office/drawing/2014/main" id="{3541A879-EFC3-788E-B38A-1684057877BF}"/>
                </a:ext>
              </a:extLst>
            </p:cNvPr>
            <p:cNvSpPr txBox="1"/>
            <p:nvPr/>
          </p:nvSpPr>
          <p:spPr>
            <a:xfrm>
              <a:off x="286616" y="26542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7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7" name="Google Shape;21;p2">
              <a:extLst>
                <a:ext uri="{FF2B5EF4-FFF2-40B4-BE49-F238E27FC236}">
                  <a16:creationId xmlns:a16="http://schemas.microsoft.com/office/drawing/2014/main" id="{9B9F19F6-6C92-3466-8D75-7F578F758610}"/>
                </a:ext>
              </a:extLst>
            </p:cNvPr>
            <p:cNvSpPr txBox="1"/>
            <p:nvPr/>
          </p:nvSpPr>
          <p:spPr>
            <a:xfrm>
              <a:off x="286616" y="29179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8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8" name="Google Shape;22;p2">
              <a:extLst>
                <a:ext uri="{FF2B5EF4-FFF2-40B4-BE49-F238E27FC236}">
                  <a16:creationId xmlns:a16="http://schemas.microsoft.com/office/drawing/2014/main" id="{3C697CDD-DD44-72D0-465C-2C9566D14487}"/>
                </a:ext>
              </a:extLst>
            </p:cNvPr>
            <p:cNvSpPr txBox="1"/>
            <p:nvPr/>
          </p:nvSpPr>
          <p:spPr>
            <a:xfrm>
              <a:off x="286616" y="31816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9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9" name="Google Shape;23;p2">
              <a:extLst>
                <a:ext uri="{FF2B5EF4-FFF2-40B4-BE49-F238E27FC236}">
                  <a16:creationId xmlns:a16="http://schemas.microsoft.com/office/drawing/2014/main" id="{F3FB5185-878F-CDD7-1C47-65BBF5683011}"/>
                </a:ext>
              </a:extLst>
            </p:cNvPr>
            <p:cNvSpPr txBox="1"/>
            <p:nvPr/>
          </p:nvSpPr>
          <p:spPr>
            <a:xfrm>
              <a:off x="286616" y="34453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10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0" name="Google Shape;24;p2">
              <a:extLst>
                <a:ext uri="{FF2B5EF4-FFF2-40B4-BE49-F238E27FC236}">
                  <a16:creationId xmlns:a16="http://schemas.microsoft.com/office/drawing/2014/main" id="{17913D72-D46A-9F7C-9878-C6BC16241E45}"/>
                </a:ext>
              </a:extLst>
            </p:cNvPr>
            <p:cNvSpPr txBox="1"/>
            <p:nvPr/>
          </p:nvSpPr>
          <p:spPr>
            <a:xfrm>
              <a:off x="286616" y="37090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11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1" name="Google Shape;25;p2">
              <a:extLst>
                <a:ext uri="{FF2B5EF4-FFF2-40B4-BE49-F238E27FC236}">
                  <a16:creationId xmlns:a16="http://schemas.microsoft.com/office/drawing/2014/main" id="{DA1C15D5-3CDB-C7F8-C0E1-71B48D51DDBA}"/>
                </a:ext>
              </a:extLst>
            </p:cNvPr>
            <p:cNvSpPr txBox="1"/>
            <p:nvPr/>
          </p:nvSpPr>
          <p:spPr>
            <a:xfrm>
              <a:off x="286616" y="39727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12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2" name="Google Shape;26;p2">
              <a:extLst>
                <a:ext uri="{FF2B5EF4-FFF2-40B4-BE49-F238E27FC236}">
                  <a16:creationId xmlns:a16="http://schemas.microsoft.com/office/drawing/2014/main" id="{1191D34D-D548-ED45-CD56-C7DC1765BAED}"/>
                </a:ext>
              </a:extLst>
            </p:cNvPr>
            <p:cNvSpPr txBox="1"/>
            <p:nvPr/>
          </p:nvSpPr>
          <p:spPr>
            <a:xfrm>
              <a:off x="286616" y="42364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13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3" name="Google Shape;27;p2">
              <a:extLst>
                <a:ext uri="{FF2B5EF4-FFF2-40B4-BE49-F238E27FC236}">
                  <a16:creationId xmlns:a16="http://schemas.microsoft.com/office/drawing/2014/main" id="{2AE1F3C5-0290-F840-4BCD-EA097A624F39}"/>
                </a:ext>
              </a:extLst>
            </p:cNvPr>
            <p:cNvSpPr txBox="1"/>
            <p:nvPr/>
          </p:nvSpPr>
          <p:spPr>
            <a:xfrm>
              <a:off x="286616" y="4500196"/>
              <a:ext cx="704767" cy="247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>
                      <a:lumMod val="75000"/>
                    </a:schemeClr>
                  </a:solidFill>
                  <a:latin typeface="Fira Code"/>
                  <a:ea typeface="Fira Code"/>
                  <a:cs typeface="Fira Code"/>
                  <a:sym typeface="Fira Code"/>
                </a:rPr>
                <a:t>14</a:t>
              </a:r>
              <a:endParaRPr sz="1400">
                <a:solidFill>
                  <a:schemeClr val="accent3">
                    <a:lumMod val="75000"/>
                  </a:schemeClr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222E994-4B5F-A9E1-CFC9-24B5F77BC9DB}"/>
              </a:ext>
            </a:extLst>
          </p:cNvPr>
          <p:cNvGrpSpPr/>
          <p:nvPr/>
        </p:nvGrpSpPr>
        <p:grpSpPr>
          <a:xfrm>
            <a:off x="7210394" y="1411888"/>
            <a:ext cx="4836695" cy="5143653"/>
            <a:chOff x="7210394" y="1411888"/>
            <a:chExt cx="4836695" cy="5143653"/>
          </a:xfrm>
        </p:grpSpPr>
        <p:pic>
          <p:nvPicPr>
            <p:cNvPr id="48" name="Image 0" descr="preencoded.png">
              <a:extLst>
                <a:ext uri="{FF2B5EF4-FFF2-40B4-BE49-F238E27FC236}">
                  <a16:creationId xmlns:a16="http://schemas.microsoft.com/office/drawing/2014/main" id="{06CD2B13-4942-0D76-A451-55D348607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4024" y="1411888"/>
              <a:ext cx="2521360" cy="2521360"/>
            </a:xfrm>
            <a:prstGeom prst="rect">
              <a:avLst/>
            </a:prstGeom>
          </p:spPr>
        </p:pic>
        <p:pic>
          <p:nvPicPr>
            <p:cNvPr id="49" name="Image 1" descr="preencoded.png">
              <a:extLst>
                <a:ext uri="{FF2B5EF4-FFF2-40B4-BE49-F238E27FC236}">
                  <a16:creationId xmlns:a16="http://schemas.microsoft.com/office/drawing/2014/main" id="{8138ADD6-E20A-E27B-FB71-6EAFC912F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0394" y="3460102"/>
              <a:ext cx="4836695" cy="3095439"/>
            </a:xfrm>
            <a:prstGeom prst="rect">
              <a:avLst/>
            </a:prstGeom>
          </p:spPr>
        </p:pic>
        <p:sp>
          <p:nvSpPr>
            <p:cNvPr id="68" name="모서리가 둥근 사각형 설명선[R] 67">
              <a:extLst>
                <a:ext uri="{FF2B5EF4-FFF2-40B4-BE49-F238E27FC236}">
                  <a16:creationId xmlns:a16="http://schemas.microsoft.com/office/drawing/2014/main" id="{92B8C8F1-1069-D50E-F9A5-C7DE1D0F18CB}"/>
                </a:ext>
              </a:extLst>
            </p:cNvPr>
            <p:cNvSpPr/>
            <p:nvPr/>
          </p:nvSpPr>
          <p:spPr>
            <a:xfrm>
              <a:off x="7325591" y="2057400"/>
              <a:ext cx="1916728" cy="672988"/>
            </a:xfrm>
            <a:prstGeom prst="wedgeRoundRectCallout">
              <a:avLst>
                <a:gd name="adj1" fmla="val 29610"/>
                <a:gd name="adj2" fmla="val 81265"/>
                <a:gd name="adj3" fmla="val 16667"/>
              </a:avLst>
            </a:prstGeom>
            <a:solidFill>
              <a:srgbClr val="F49BBC"/>
            </a:solidFill>
            <a:ln w="73025" cap="rnd">
              <a:solidFill>
                <a:srgbClr val="F49BBC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3500" b="1" kern="0" spc="-150" dirty="0" err="1">
                  <a:solidFill>
                    <a:schemeClr val="accent2">
                      <a:lumMod val="50000"/>
                    </a:schemeClr>
                  </a:solidFill>
                  <a:latin typeface="GangwonEduSaeeum OTF Medium" panose="02020603020101020101" pitchFamily="18" charset="-127"/>
                  <a:ea typeface="GangwonEduSaeeum OTF Medium" panose="02020603020101020101" pitchFamily="18" charset="-127"/>
                  <a:cs typeface="Inter" pitchFamily="34" charset="-120"/>
                </a:rPr>
                <a:t>하버사인</a:t>
              </a:r>
              <a:r>
                <a:rPr lang="en-US" altLang="ko-Kore-KR" sz="3500" b="1" kern="0" spc="-150" dirty="0">
                  <a:solidFill>
                    <a:schemeClr val="accent2">
                      <a:lumMod val="50000"/>
                    </a:schemeClr>
                  </a:solidFill>
                  <a:latin typeface="GangwonEduSaeeum OTF Medium" panose="02020603020101020101" pitchFamily="18" charset="-127"/>
                  <a:ea typeface="GangwonEduSaeeum OTF Medium" panose="02020603020101020101" pitchFamily="18" charset="-127"/>
                  <a:cs typeface="Inter" pitchFamily="34" charset="-120"/>
                </a:rPr>
                <a:t> </a:t>
              </a:r>
              <a:r>
                <a:rPr lang="en-US" altLang="ko-Kore-KR" sz="3500" b="1" kern="0" spc="-150" dirty="0" err="1">
                  <a:solidFill>
                    <a:schemeClr val="accent2">
                      <a:lumMod val="50000"/>
                    </a:schemeClr>
                  </a:solidFill>
                  <a:latin typeface="GangwonEduSaeeum OTF Medium" panose="02020603020101020101" pitchFamily="18" charset="-127"/>
                  <a:ea typeface="GangwonEduSaeeum OTF Medium" panose="02020603020101020101" pitchFamily="18" charset="-127"/>
                  <a:cs typeface="Inter" pitchFamily="34" charset="-120"/>
                </a:rPr>
                <a:t>공식</a:t>
              </a:r>
              <a:endParaRPr kumimoji="1" lang="ko-Kore-KR" altLang="en-US" sz="3500" spc="-150" dirty="0">
                <a:solidFill>
                  <a:schemeClr val="accent2">
                    <a:lumMod val="50000"/>
                  </a:schemeClr>
                </a:solidFill>
                <a:latin typeface="GangwonEduSaeeum OTF Medium" panose="02020603020101020101" pitchFamily="18" charset="-127"/>
                <a:ea typeface="GangwonEduSaeeum OTF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93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AB6961-554E-0552-6000-2FE73F6251AE}"/>
              </a:ext>
            </a:extLst>
          </p:cNvPr>
          <p:cNvSpPr/>
          <p:nvPr/>
        </p:nvSpPr>
        <p:spPr>
          <a:xfrm>
            <a:off x="1" y="6092466"/>
            <a:ext cx="12192000" cy="7655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6C21AB-5B09-1521-0BCB-E21A2D11F151}"/>
              </a:ext>
            </a:extLst>
          </p:cNvPr>
          <p:cNvSpPr/>
          <p:nvPr/>
        </p:nvSpPr>
        <p:spPr>
          <a:xfrm>
            <a:off x="0" y="0"/>
            <a:ext cx="6095998" cy="6624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Google Shape;267;p19">
            <a:extLst>
              <a:ext uri="{FF2B5EF4-FFF2-40B4-BE49-F238E27FC236}">
                <a16:creationId xmlns:a16="http://schemas.microsoft.com/office/drawing/2014/main" id="{9120BBAA-DE06-C6BA-0915-604DE7FDD84E}"/>
              </a:ext>
            </a:extLst>
          </p:cNvPr>
          <p:cNvSpPr txBox="1">
            <a:spLocks/>
          </p:cNvSpPr>
          <p:nvPr/>
        </p:nvSpPr>
        <p:spPr>
          <a:xfrm>
            <a:off x="775972" y="765534"/>
            <a:ext cx="342195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{ </a:t>
            </a: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</a:rPr>
              <a:t>결측값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}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처리</a:t>
            </a:r>
            <a:endParaRPr lang="e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Google Shape;273;p19">
            <a:extLst>
              <a:ext uri="{FF2B5EF4-FFF2-40B4-BE49-F238E27FC236}">
                <a16:creationId xmlns:a16="http://schemas.microsoft.com/office/drawing/2014/main" id="{E7C423F5-BB07-F0E8-5732-3B712FE6307D}"/>
              </a:ext>
            </a:extLst>
          </p:cNvPr>
          <p:cNvSpPr txBox="1"/>
          <p:nvPr/>
        </p:nvSpPr>
        <p:spPr>
          <a:xfrm>
            <a:off x="762000" y="152586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>
                <a:solidFill>
                  <a:schemeClr val="accent2">
                    <a:lumMod val="50000"/>
                  </a:schemeClr>
                </a:solidFill>
              </a:rPr>
              <a:t>data</a:t>
            </a:r>
            <a:r>
              <a:rPr lang="en" altLang="ko-Kore-KR" sz="18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altLang="ko-Kore-KR" dirty="0" err="1">
                <a:solidFill>
                  <a:schemeClr val="accent2">
                    <a:lumMod val="50000"/>
                  </a:schemeClr>
                </a:solidFill>
              </a:rPr>
              <a:t>ipynb</a:t>
            </a:r>
            <a:endParaRPr dirty="0">
              <a:solidFill>
                <a:schemeClr val="accent2">
                  <a:lumMod val="50000"/>
                </a:scheme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" name="Google Shape;274;p19">
            <a:extLst>
              <a:ext uri="{FF2B5EF4-FFF2-40B4-BE49-F238E27FC236}">
                <a16:creationId xmlns:a16="http://schemas.microsoft.com/office/drawing/2014/main" id="{22F9C4AC-7F5C-BAE1-A632-437D5A1428A7}"/>
              </a:ext>
            </a:extLst>
          </p:cNvPr>
          <p:cNvSpPr txBox="1"/>
          <p:nvPr/>
        </p:nvSpPr>
        <p:spPr>
          <a:xfrm>
            <a:off x="6858000" y="152586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 err="1">
                <a:solidFill>
                  <a:schemeClr val="accent3"/>
                </a:solidFill>
              </a:rPr>
              <a:t>null</a:t>
            </a:r>
            <a:r>
              <a:rPr lang="en" altLang="ko-Kore-KR" sz="1800" dirty="0" err="1">
                <a:solidFill>
                  <a:schemeClr val="accent3"/>
                </a:solidFill>
              </a:rPr>
              <a:t>.</a:t>
            </a:r>
            <a:r>
              <a:rPr lang="en" altLang="ko-Kore-KR" dirty="0" err="1">
                <a:solidFill>
                  <a:schemeClr val="accent3"/>
                </a:solidFill>
              </a:rPr>
              <a:t>ipynb</a:t>
            </a:r>
            <a:endParaRPr lang="en" altLang="ko-Kore-KR"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17E645-A63F-0A81-9768-3355A7923C28}"/>
              </a:ext>
            </a:extLst>
          </p:cNvPr>
          <p:cNvSpPr txBox="1"/>
          <p:nvPr/>
        </p:nvSpPr>
        <p:spPr>
          <a:xfrm>
            <a:off x="456737" y="1517239"/>
            <a:ext cx="1922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2000" b="1" dirty="0">
                <a:solidFill>
                  <a:srgbClr val="F77CB4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/ For example</a:t>
            </a:r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CF73C14A-8410-9E68-3CFD-1762F82EE9CB}"/>
              </a:ext>
            </a:extLst>
          </p:cNvPr>
          <p:cNvGraphicFramePr/>
          <p:nvPr/>
        </p:nvGraphicFramePr>
        <p:xfrm>
          <a:off x="-123388" y="2038388"/>
          <a:ext cx="5025262" cy="342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7D61D24-1EE3-B0F2-025C-71C602B80C06}"/>
              </a:ext>
            </a:extLst>
          </p:cNvPr>
          <p:cNvSpPr txBox="1"/>
          <p:nvPr/>
        </p:nvSpPr>
        <p:spPr>
          <a:xfrm>
            <a:off x="4774172" y="2143953"/>
            <a:ext cx="474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ore-KR" sz="24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결측값을</a:t>
            </a:r>
            <a:r>
              <a:rPr lang="en-US" altLang="ko-Kore-KR" sz="24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4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평균으로</a:t>
            </a:r>
            <a:r>
              <a:rPr lang="en-US" altLang="ko-Kore-KR" sz="24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4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넣을</a:t>
            </a:r>
            <a:r>
              <a:rPr lang="en-US" altLang="ko-Kore-KR" sz="24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4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경우</a:t>
            </a:r>
            <a:r>
              <a:rPr lang="en-US" altLang="ko-Kore-KR" sz="24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4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문제</a:t>
            </a:r>
            <a:r>
              <a:rPr lang="ko-KR" altLang="en-US" sz="24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발생</a:t>
            </a:r>
            <a:endParaRPr kumimoji="1"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650BA7-804A-B8B6-60FF-0F7C3188AA42}"/>
              </a:ext>
            </a:extLst>
          </p:cNvPr>
          <p:cNvSpPr txBox="1"/>
          <p:nvPr/>
        </p:nvSpPr>
        <p:spPr>
          <a:xfrm>
            <a:off x="4875883" y="2636772"/>
            <a:ext cx="6635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è"/>
            </a:pPr>
            <a:r>
              <a:rPr lang="en-US" altLang="ko-Kore-KR" sz="20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altLang="ko-Kore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0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전세구분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&lt;</a:t>
            </a:r>
            <a:r>
              <a:rPr lang="en-US" altLang="ko-Kore-KR" sz="20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아파트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en-US" altLang="ko-Kore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0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오피스텔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en-US" altLang="ko-Kore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0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단독다가구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en-US" altLang="ko-Kore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0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연립주택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&gt;</a:t>
            </a:r>
            <a:r>
              <a:rPr lang="en-US" altLang="ko-Kore-KR" sz="20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으로</a:t>
            </a:r>
            <a:r>
              <a:rPr lang="en-US" altLang="ko-Kore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  <a:p>
            <a:pPr algn="l"/>
            <a:r>
              <a:rPr lang="ko-KR" altLang="en-US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   </a:t>
            </a:r>
            <a:r>
              <a:rPr lang="en-US" altLang="ko-Kore-KR" sz="20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누어</a:t>
            </a:r>
            <a:r>
              <a:rPr lang="en-US" altLang="ko-Kore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0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평균을</a:t>
            </a:r>
            <a:r>
              <a:rPr lang="en-US" altLang="ko-Kore-KR" sz="20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ore-KR" sz="20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구함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DB0C9-B529-6310-9E7D-D9B70C00A5DB}"/>
              </a:ext>
            </a:extLst>
          </p:cNvPr>
          <p:cNvSpPr txBox="1"/>
          <p:nvPr/>
        </p:nvSpPr>
        <p:spPr>
          <a:xfrm>
            <a:off x="4707321" y="1566212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F77CB4"/>
                </a:solidFill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방안 </a:t>
            </a:r>
            <a:r>
              <a:rPr lang="en" altLang="ko-Kore-KR" sz="2800" b="1" dirty="0">
                <a:solidFill>
                  <a:srgbClr val="F77CB4"/>
                </a:solidFill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</a:t>
            </a:r>
            <a:endParaRPr kumimoji="1" lang="ko-Kore-KR" altLang="en-US" sz="2800" b="1" dirty="0">
              <a:solidFill>
                <a:srgbClr val="F77CB4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A20A1-AC22-A1BE-3A58-E96606B2A09F}"/>
              </a:ext>
            </a:extLst>
          </p:cNvPr>
          <p:cNvSpPr txBox="1"/>
          <p:nvPr/>
        </p:nvSpPr>
        <p:spPr>
          <a:xfrm>
            <a:off x="4762736" y="3654472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77CB4"/>
                </a:solidFill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방안 </a:t>
            </a:r>
            <a:r>
              <a:rPr lang="en" altLang="ko-Kore-KR" sz="2800" b="1" dirty="0">
                <a:solidFill>
                  <a:srgbClr val="F77CB4"/>
                </a:solidFill>
                <a:effectLst/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II</a:t>
            </a:r>
            <a:endParaRPr kumimoji="1" lang="ko-Kore-KR" altLang="en-US" sz="2800" b="1" dirty="0">
              <a:solidFill>
                <a:srgbClr val="F77CB4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21EC691-C4C7-7CF7-3846-2560C1728957}"/>
              </a:ext>
            </a:extLst>
          </p:cNvPr>
          <p:cNvSpPr/>
          <p:nvPr/>
        </p:nvSpPr>
        <p:spPr>
          <a:xfrm>
            <a:off x="4651906" y="2301164"/>
            <a:ext cx="110830" cy="11083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90A353-C00D-52BE-7FDB-1DF66D85A32D}"/>
              </a:ext>
            </a:extLst>
          </p:cNvPr>
          <p:cNvSpPr txBox="1"/>
          <p:nvPr/>
        </p:nvSpPr>
        <p:spPr>
          <a:xfrm>
            <a:off x="4774172" y="4182823"/>
            <a:ext cx="4406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24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별도의 범주형 </a:t>
            </a:r>
            <a:r>
              <a:rPr kumimoji="1" lang="ko-KR" altLang="en-US" sz="2400" kern="0" spc="-29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변수값으로</a:t>
            </a:r>
            <a:r>
              <a:rPr kumimoji="1" lang="ko-KR" altLang="en-US" sz="2400" kern="0" spc="-29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그룹 생성</a:t>
            </a:r>
            <a:endParaRPr kumimoji="1"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CBF422-A889-0872-1FB7-8CC67EDAFEB9}"/>
              </a:ext>
            </a:extLst>
          </p:cNvPr>
          <p:cNvSpPr txBox="1"/>
          <p:nvPr/>
        </p:nvSpPr>
        <p:spPr>
          <a:xfrm>
            <a:off x="4875883" y="4675642"/>
            <a:ext cx="2204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è"/>
            </a:pPr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그룹별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평균 대입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4D1660-C144-A259-E94F-54F0DE64B5A4}"/>
              </a:ext>
            </a:extLst>
          </p:cNvPr>
          <p:cNvSpPr/>
          <p:nvPr/>
        </p:nvSpPr>
        <p:spPr>
          <a:xfrm>
            <a:off x="4651906" y="4340034"/>
            <a:ext cx="110830" cy="11083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29736-4ECA-079E-A69B-97FA8797039A}"/>
              </a:ext>
            </a:extLst>
          </p:cNvPr>
          <p:cNvSpPr txBox="1"/>
          <p:nvPr/>
        </p:nvSpPr>
        <p:spPr>
          <a:xfrm>
            <a:off x="5147272" y="5075752"/>
            <a:ext cx="6561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è"/>
            </a:pP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결측변수의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분포가 그룹에 따라 크게 바뀔 것으로 예상될 경우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l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   적용하기 좋은 방법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34888C-4860-3C0B-96FE-23A4AC71A325}"/>
              </a:ext>
            </a:extLst>
          </p:cNvPr>
          <p:cNvSpPr/>
          <p:nvPr/>
        </p:nvSpPr>
        <p:spPr>
          <a:xfrm>
            <a:off x="71971" y="6148261"/>
            <a:ext cx="11978784" cy="630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CD4517-BD89-8DF5-8D5E-67A8EB221B76}"/>
              </a:ext>
            </a:extLst>
          </p:cNvPr>
          <p:cNvSpPr txBox="1"/>
          <p:nvPr/>
        </p:nvSpPr>
        <p:spPr>
          <a:xfrm>
            <a:off x="292592" y="6232876"/>
            <a:ext cx="866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Pretendard" panose="02000503000000020004" pitchFamily="2" charset="-127"/>
                <a:cs typeface="Pretendard" panose="02000503000000020004" pitchFamily="2" charset="-127"/>
              </a:rPr>
              <a:t>average_by_type</a:t>
            </a:r>
            <a:r>
              <a:rPr kumimoji="1" lang="en-US" altLang="ko-Kore-KR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Pretendard" panose="02000503000000020004" pitchFamily="2" charset="-127"/>
                <a:cs typeface="Pretendard" panose="02000503000000020004" pitchFamily="2" charset="-127"/>
              </a:rPr>
              <a:t> = </a:t>
            </a:r>
            <a:r>
              <a:rPr kumimoji="1" lang="en-US" altLang="ko-Kore-KR" sz="2400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Pretendard" panose="02000503000000020004" pitchFamily="2" charset="-127"/>
                <a:cs typeface="Pretendard" panose="02000503000000020004" pitchFamily="2" charset="-127"/>
              </a:rPr>
              <a:t>df_train.groupby</a:t>
            </a:r>
            <a:r>
              <a:rPr kumimoji="1" lang="en-US" altLang="ko-Kore-KR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en-US" altLang="ko-Kore-KR" sz="2400" dirty="0">
                <a:solidFill>
                  <a:srgbClr val="F77CB4"/>
                </a:solidFill>
                <a:latin typeface="+mj-lt"/>
                <a:ea typeface="Pretendard" panose="02000503000000020004" pitchFamily="2" charset="-127"/>
                <a:cs typeface="Pretendard" panose="02000503000000020004" pitchFamily="2" charset="-127"/>
              </a:rPr>
              <a:t>‘Type’</a:t>
            </a:r>
            <a:r>
              <a:rPr kumimoji="1" lang="en-US" altLang="ko-Kore-KR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Pretendard" panose="02000503000000020004" pitchFamily="2" charset="-127"/>
                <a:cs typeface="Pretendard" panose="02000503000000020004" pitchFamily="2" charset="-127"/>
              </a:rPr>
              <a:t>)[</a:t>
            </a:r>
            <a:r>
              <a:rPr kumimoji="1" lang="en-US" altLang="ko-Kore-KR" sz="2400" dirty="0">
                <a:solidFill>
                  <a:srgbClr val="F77CB4"/>
                </a:solidFill>
                <a:latin typeface="+mj-lt"/>
                <a:ea typeface="Pretendard" panose="02000503000000020004" pitchFamily="2" charset="-127"/>
                <a:cs typeface="Pretendard" panose="02000503000000020004" pitchFamily="2" charset="-127"/>
              </a:rPr>
              <a:t>‘y</a:t>
            </a:r>
            <a:r>
              <a:rPr kumimoji="1" lang="en-US" altLang="ko-Kore-KR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Pretendard" panose="02000503000000020004" pitchFamily="2" charset="-127"/>
                <a:cs typeface="Pretendard" panose="02000503000000020004" pitchFamily="2" charset="-127"/>
              </a:rPr>
              <a:t>’].mean()</a:t>
            </a:r>
            <a:endParaRPr lang="en" altLang="ko-Kore-KR" sz="2400" dirty="0">
              <a:solidFill>
                <a:schemeClr val="accent2">
                  <a:lumMod val="50000"/>
                </a:schemeClr>
              </a:solidFill>
              <a:latin typeface="+mj-lt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F09E3C-F802-104C-F3F1-BC44D00CD116}"/>
              </a:ext>
            </a:extLst>
          </p:cNvPr>
          <p:cNvSpPr/>
          <p:nvPr/>
        </p:nvSpPr>
        <p:spPr>
          <a:xfrm>
            <a:off x="141245" y="6131454"/>
            <a:ext cx="82073" cy="664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4941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381"/>
      </a:accent1>
      <a:accent2>
        <a:srgbClr val="0768BE"/>
      </a:accent2>
      <a:accent3>
        <a:srgbClr val="9BBCDA"/>
      </a:accent3>
      <a:accent4>
        <a:srgbClr val="F7EFE2"/>
      </a:accent4>
      <a:accent5>
        <a:srgbClr val="BBBEBB"/>
      </a:accent5>
      <a:accent6>
        <a:srgbClr val="5F6877"/>
      </a:accent6>
      <a:hlink>
        <a:srgbClr val="3F3F3F"/>
      </a:hlink>
      <a:folHlink>
        <a:srgbClr val="3F3F3F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EBCDF-C7B7-41C3-9B84-54430936CA6D}">
  <we:reference id="wa104379997" version="2.0.0.0" store="ko-K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2012</Words>
  <Application>Microsoft Macintosh PowerPoint</Application>
  <PresentationFormat>와이드스크린</PresentationFormat>
  <Paragraphs>277</Paragraphs>
  <Slides>17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2" baseType="lpstr">
      <vt:lpstr>넥슨Lv2고딕 Medium</vt:lpstr>
      <vt:lpstr>GangwonEduAll OTF Bold</vt:lpstr>
      <vt:lpstr>GangwonEduSaeeum OTF Medium</vt:lpstr>
      <vt:lpstr>Inter</vt:lpstr>
      <vt:lpstr>Pretendard</vt:lpstr>
      <vt:lpstr>Pretendard Black</vt:lpstr>
      <vt:lpstr>Pretendard ExtraBold</vt:lpstr>
      <vt:lpstr>Pretendard Medium</vt:lpstr>
      <vt:lpstr>Pretendard SemiBold</vt:lpstr>
      <vt:lpstr>Arial</vt:lpstr>
      <vt:lpstr>Calibri</vt:lpstr>
      <vt:lpstr>Consolas</vt:lpstr>
      <vt:lpstr>Fira Code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Microsoft Office User</cp:lastModifiedBy>
  <cp:revision>52</cp:revision>
  <dcterms:created xsi:type="dcterms:W3CDTF">2023-07-09T02:14:59Z</dcterms:created>
  <dcterms:modified xsi:type="dcterms:W3CDTF">2023-08-18T06:03:32Z</dcterms:modified>
</cp:coreProperties>
</file>